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8" r:id="rId4"/>
    <p:sldId id="257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6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5C60"/>
    <a:srgbClr val="007656"/>
    <a:srgbClr val="008F9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Lecture #4 – Prokaryotes &amp; Eukaryotes</a:t>
            </a:r>
          </a:p>
          <a:p>
            <a:r>
              <a:rPr lang="en-US" dirty="0" smtClean="0"/>
              <a:t>Dr. Gary Mumaugh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537E7-EF9B-4C8D-A090-2559203D1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3A3E72-F8D6-430B-98A7-BF5E16D3D724}" type="datetimeFigureOut">
              <a:rPr lang="en-US"/>
              <a:pPr>
                <a:defRPr/>
              </a:pPr>
              <a:t>3/5/2011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9171BBE-4131-4899-AFB7-0EDD03D16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71BBE-4131-4899-AFB7-0EDD03D16DE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71BBE-4131-4899-AFB7-0EDD03D16DE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71BBE-4131-4899-AFB7-0EDD03D16DE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71BBE-4131-4899-AFB7-0EDD03D16DE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71BBE-4131-4899-AFB7-0EDD03D16DE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71BBE-4131-4899-AFB7-0EDD03D16DE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71BBE-4131-4899-AFB7-0EDD03D16DE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71BBE-4131-4899-AFB7-0EDD03D16DE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71BBE-4131-4899-AFB7-0EDD03D16DE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71BBE-4131-4899-AFB7-0EDD03D16DE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71BBE-4131-4899-AFB7-0EDD03D16DE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71BBE-4131-4899-AFB7-0EDD03D16DE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71BBE-4131-4899-AFB7-0EDD03D16DE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71BBE-4131-4899-AFB7-0EDD03D16DE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71BBE-4131-4899-AFB7-0EDD03D16DE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71BBE-4131-4899-AFB7-0EDD03D16DE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5400" y="5562600"/>
            <a:ext cx="4038600" cy="46037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6172200"/>
            <a:ext cx="3810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F6A8E-1897-4276-B244-226552769B98}" type="datetimeFigureOut">
              <a:rPr lang="en-US"/>
              <a:pPr>
                <a:defRPr/>
              </a:pPr>
              <a:t>3/5/2011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B2D2C-6A8D-4CF5-9283-20E798361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74415-56D6-4691-8A7C-E0FA7A9BDB75}" type="datetimeFigureOut">
              <a:rPr lang="en-US"/>
              <a:pPr>
                <a:defRPr/>
              </a:pPr>
              <a:t>3/5/2011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17CF1-A313-4B08-AC94-A8ACD84C0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EC9B-8C5F-42AE-83AE-9F1CF94A9A99}" type="datetimeFigureOut">
              <a:rPr lang="en-US"/>
              <a:pPr>
                <a:defRPr/>
              </a:pPr>
              <a:t>3/5/2011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634FE-8638-400F-A32E-A0DDBDAA0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A5EAE-A267-41D8-8B36-CF581B26A800}" type="datetimeFigureOut">
              <a:rPr lang="en-US"/>
              <a:pPr>
                <a:defRPr/>
              </a:pPr>
              <a:t>3/5/2011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4CDFA-1733-4722-9ED8-0B0FCE078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1AE9C-373F-4124-BBDC-48264C9E1936}" type="datetimeFigureOut">
              <a:rPr lang="en-US"/>
              <a:pPr>
                <a:defRPr/>
              </a:pPr>
              <a:t>3/5/2011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41FF6-FEF8-4FED-915C-EE6982BD8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D5A77-E58E-4885-A924-7F6641C920FF}" type="datetimeFigureOut">
              <a:rPr lang="en-US"/>
              <a:pPr>
                <a:defRPr/>
              </a:pPr>
              <a:t>3/5/2011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0621-C80C-4AEB-B0EE-81F6F24C8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96188-DEB9-43FF-8FBE-440FB039F903}" type="datetimeFigureOut">
              <a:rPr lang="en-US"/>
              <a:pPr>
                <a:defRPr/>
              </a:pPr>
              <a:t>3/5/2011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D591E-9D02-4506-B5B3-067C88225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404DA-2053-4D9B-92D0-7DA7813058A4}" type="datetimeFigureOut">
              <a:rPr lang="en-US"/>
              <a:pPr>
                <a:defRPr/>
              </a:pPr>
              <a:t>3/5/2011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4F6FB-70E8-4F21-BD93-E7296B59D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8D0D-01BF-4B50-9C29-FD09DBBF70C1}" type="datetimeFigureOut">
              <a:rPr lang="en-US"/>
              <a:pPr>
                <a:defRPr/>
              </a:pPr>
              <a:t>3/5/2011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BD2D8-0CAA-4798-A4D6-3C00A571E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7382A-06A6-4D53-BB1C-0D949D352844}" type="datetimeFigureOut">
              <a:rPr lang="en-US"/>
              <a:pPr>
                <a:defRPr/>
              </a:pPr>
              <a:t>3/5/2011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6BE1A-41D9-4583-A0EA-05DDF061B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70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AFEDDE-C7A8-4484-A554-64788B362AED}" type="datetimeFigureOut">
              <a:rPr lang="en-US"/>
              <a:pPr>
                <a:defRPr/>
              </a:pPr>
              <a:t>3/5/2011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3C6DEA-FC2C-4483-ABA2-98F6B64B6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800" y="5638800"/>
            <a:ext cx="4038600" cy="990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Prokaryotes &amp; Eukaryotes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5181600" y="6705600"/>
            <a:ext cx="4114800" cy="152400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33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Dr. Gary Mumaugh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karyote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24400" y="533400"/>
            <a:ext cx="3886200" cy="5791200"/>
          </a:xfrm>
        </p:spPr>
      </p:pic>
      <p:pic>
        <p:nvPicPr>
          <p:cNvPr id="5" name="Picture 4" descr="prokaryote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" y="533400"/>
            <a:ext cx="3809999" cy="5791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Organisms </a:t>
            </a:r>
            <a:r>
              <a:rPr lang="en-US" dirty="0" smtClean="0"/>
              <a:t>with a </a:t>
            </a:r>
            <a:r>
              <a:rPr lang="en-US" dirty="0" smtClean="0"/>
              <a:t>membrane-bound nuclei</a:t>
            </a:r>
          </a:p>
          <a:p>
            <a:r>
              <a:rPr lang="en-US" dirty="0" smtClean="0"/>
              <a:t>Mostly </a:t>
            </a:r>
            <a:r>
              <a:rPr lang="en-US" dirty="0" smtClean="0"/>
              <a:t>in multi-cellular form (known as </a:t>
            </a:r>
            <a:r>
              <a:rPr lang="en-US" dirty="0" smtClean="0"/>
              <a:t>protests)</a:t>
            </a:r>
          </a:p>
          <a:p>
            <a:r>
              <a:rPr lang="en-US" dirty="0" smtClean="0"/>
              <a:t>Eukaryotes </a:t>
            </a:r>
            <a:r>
              <a:rPr lang="en-US" dirty="0" smtClean="0"/>
              <a:t>are found within animals, plants and </a:t>
            </a:r>
            <a:r>
              <a:rPr lang="en-US" dirty="0" smtClean="0"/>
              <a:t>fungi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eukaryot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1" y="3200400"/>
            <a:ext cx="5410200" cy="3124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eukaryote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352800"/>
            <a:ext cx="4234738" cy="29404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eukaryo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058" y="381000"/>
            <a:ext cx="4289142" cy="31031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92162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Structural Differences Between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 Prokaryotes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Eukaryotes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Prokaryotes </a:t>
            </a:r>
            <a:endParaRPr lang="en-US" dirty="0" smtClean="0"/>
          </a:p>
          <a:p>
            <a:pPr lvl="1"/>
            <a:r>
              <a:rPr lang="en-US" dirty="0" smtClean="0"/>
              <a:t>L</a:t>
            </a:r>
            <a:r>
              <a:rPr lang="en-US" dirty="0" smtClean="0"/>
              <a:t>ack </a:t>
            </a:r>
            <a:r>
              <a:rPr lang="en-US" dirty="0" smtClean="0"/>
              <a:t>a nucleus </a:t>
            </a:r>
            <a:r>
              <a:rPr lang="en-US" dirty="0" smtClean="0"/>
              <a:t>and membrane-bound </a:t>
            </a:r>
            <a:r>
              <a:rPr lang="en-US" dirty="0" smtClean="0"/>
              <a:t>cell compartments </a:t>
            </a:r>
          </a:p>
          <a:p>
            <a:pPr lvl="1"/>
            <a:r>
              <a:rPr lang="en-US" dirty="0" smtClean="0"/>
              <a:t>They do have </a:t>
            </a:r>
            <a:r>
              <a:rPr lang="en-US" dirty="0" smtClean="0"/>
              <a:t>cell </a:t>
            </a:r>
            <a:r>
              <a:rPr lang="en-US" dirty="0" smtClean="0"/>
              <a:t>walls</a:t>
            </a:r>
          </a:p>
          <a:p>
            <a:pPr lvl="1"/>
            <a:r>
              <a:rPr lang="en-US" dirty="0" smtClean="0"/>
              <a:t>Smaller </a:t>
            </a:r>
            <a:r>
              <a:rPr lang="en-US" dirty="0" smtClean="0"/>
              <a:t>than </a:t>
            </a:r>
            <a:r>
              <a:rPr lang="en-US" dirty="0" smtClean="0"/>
              <a:t>eukaryotes</a:t>
            </a:r>
          </a:p>
          <a:p>
            <a:pPr lvl="1"/>
            <a:r>
              <a:rPr lang="en-US" dirty="0" smtClean="0"/>
              <a:t>Contain a </a:t>
            </a:r>
            <a:r>
              <a:rPr lang="en-US" dirty="0" smtClean="0"/>
              <a:t>single loop of DNA stored in an area named the </a:t>
            </a:r>
            <a:r>
              <a:rPr lang="en-US" dirty="0" err="1" smtClean="0"/>
              <a:t>nucleoid</a:t>
            </a:r>
            <a:endParaRPr lang="en-US" dirty="0" smtClean="0"/>
          </a:p>
          <a:p>
            <a:pPr lvl="1"/>
            <a:r>
              <a:rPr lang="en-US" dirty="0" smtClean="0"/>
              <a:t>H</a:t>
            </a:r>
            <a:r>
              <a:rPr lang="en-US" dirty="0" smtClean="0"/>
              <a:t>igher </a:t>
            </a:r>
            <a:r>
              <a:rPr lang="en-US" dirty="0" smtClean="0"/>
              <a:t>metabolic </a:t>
            </a:r>
            <a:r>
              <a:rPr lang="en-US" dirty="0" smtClean="0"/>
              <a:t>rate &amp; </a:t>
            </a:r>
            <a:r>
              <a:rPr lang="en-US" dirty="0" smtClean="0"/>
              <a:t>a higher growth rate 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Eukaryotes </a:t>
            </a:r>
          </a:p>
          <a:p>
            <a:pPr lvl="1"/>
            <a:r>
              <a:rPr lang="en-US" dirty="0" smtClean="0"/>
              <a:t>Have a well defined nucleus</a:t>
            </a:r>
          </a:p>
          <a:p>
            <a:pPr lvl="1"/>
            <a:r>
              <a:rPr lang="en-US" dirty="0" smtClean="0"/>
              <a:t>Much </a:t>
            </a:r>
            <a:r>
              <a:rPr lang="en-US" dirty="0" smtClean="0"/>
              <a:t>larger than prokaryotes by typically a thousand times by </a:t>
            </a:r>
            <a:r>
              <a:rPr lang="en-US" dirty="0" smtClean="0"/>
              <a:t>volume</a:t>
            </a:r>
          </a:p>
          <a:p>
            <a:pPr lvl="1"/>
            <a:r>
              <a:rPr lang="en-US" dirty="0" smtClean="0"/>
              <a:t>H</a:t>
            </a:r>
            <a:r>
              <a:rPr lang="en-US" dirty="0" smtClean="0"/>
              <a:t>ave </a:t>
            </a:r>
            <a:r>
              <a:rPr lang="en-US" dirty="0" smtClean="0"/>
              <a:t>a variety of internal membranes and </a:t>
            </a:r>
            <a:r>
              <a:rPr lang="en-US" dirty="0" smtClean="0"/>
              <a:t>structures </a:t>
            </a:r>
            <a:r>
              <a:rPr lang="en-US" dirty="0" smtClean="0"/>
              <a:t>called </a:t>
            </a:r>
            <a:r>
              <a:rPr lang="en-US" dirty="0" smtClean="0"/>
              <a:t>organelles</a:t>
            </a:r>
          </a:p>
          <a:p>
            <a:pPr lvl="1"/>
            <a:r>
              <a:rPr lang="en-US" dirty="0" smtClean="0"/>
              <a:t>Has a cytoskeleton </a:t>
            </a:r>
            <a:r>
              <a:rPr lang="en-US" dirty="0" smtClean="0"/>
              <a:t>composed of microtubules and </a:t>
            </a:r>
            <a:r>
              <a:rPr lang="en-US" dirty="0" smtClean="0"/>
              <a:t>microfilaments</a:t>
            </a:r>
            <a:endParaRPr lang="en-US" dirty="0" smtClean="0"/>
          </a:p>
          <a:p>
            <a:pPr lvl="1"/>
            <a:r>
              <a:rPr lang="en-US" dirty="0" smtClean="0"/>
              <a:t>DNA is divided into several bundles called chromosomes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What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Eukaryotes Have That 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Prokaryotes Do Not Have: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lvl="0"/>
            <a:r>
              <a:rPr lang="en-US" sz="2400" dirty="0" smtClean="0"/>
              <a:t>Division of cells into nucleus and cytoplasm separated by nuclear envelope</a:t>
            </a:r>
          </a:p>
          <a:p>
            <a:pPr lvl="0"/>
            <a:r>
              <a:rPr lang="en-US" sz="2400" dirty="0" smtClean="0"/>
              <a:t>Complex chromosomes comprised of DNA</a:t>
            </a:r>
          </a:p>
          <a:p>
            <a:pPr lvl="0"/>
            <a:r>
              <a:rPr lang="en-US" sz="2400" dirty="0" smtClean="0"/>
              <a:t>Complex membranous </a:t>
            </a:r>
            <a:r>
              <a:rPr lang="en-US" sz="2400" dirty="0" err="1" smtClean="0"/>
              <a:t>cytoplasmic</a:t>
            </a:r>
            <a:r>
              <a:rPr lang="en-US" sz="2400" dirty="0" smtClean="0"/>
              <a:t> organelles</a:t>
            </a:r>
          </a:p>
          <a:p>
            <a:pPr lvl="0"/>
            <a:r>
              <a:rPr lang="en-US" sz="2400" dirty="0" smtClean="0"/>
              <a:t>Complex flagella and cilia</a:t>
            </a:r>
          </a:p>
          <a:p>
            <a:pPr lvl="0"/>
            <a:r>
              <a:rPr lang="en-US" sz="2400" dirty="0" smtClean="0"/>
              <a:t>Capable of ingesting fluid and certain materials within enclosed sacs</a:t>
            </a:r>
          </a:p>
          <a:p>
            <a:pPr lvl="0"/>
            <a:r>
              <a:rPr lang="en-US" sz="2400" dirty="0" smtClean="0"/>
              <a:t>Cellulose containing cells</a:t>
            </a:r>
          </a:p>
          <a:p>
            <a:pPr lvl="0"/>
            <a:r>
              <a:rPr lang="en-US" sz="2400" dirty="0" smtClean="0"/>
              <a:t>Cell division</a:t>
            </a:r>
          </a:p>
          <a:p>
            <a:pPr lvl="0"/>
            <a:r>
              <a:rPr lang="en-US" sz="2400" dirty="0" smtClean="0"/>
              <a:t>Two copies of genes per cell</a:t>
            </a:r>
          </a:p>
          <a:p>
            <a:pPr lvl="0"/>
            <a:r>
              <a:rPr lang="en-US" sz="2400" dirty="0" smtClean="0"/>
              <a:t>Sexual reproduction involving meiosis and fertilization</a:t>
            </a:r>
          </a:p>
          <a:p>
            <a:pPr>
              <a:buNone/>
            </a:pP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511810"/>
            <a:ext cx="7924800" cy="5927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400800" cy="1143000"/>
          </a:xfrm>
        </p:spPr>
        <p:txBody>
          <a:bodyPr/>
          <a:lstStyle/>
          <a:p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438400" y="990600"/>
            <a:ext cx="6400800" cy="5638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Life Forms: Overview</a:t>
            </a:r>
          </a:p>
          <a:p>
            <a:r>
              <a:rPr lang="en-US" dirty="0" smtClean="0"/>
              <a:t>Prokaryotes &amp; Eukaryotes: Introduction &amp; Assessment</a:t>
            </a:r>
          </a:p>
          <a:p>
            <a:r>
              <a:rPr lang="en-US" dirty="0" smtClean="0"/>
              <a:t>Similarities and Differences between Prokaryotes &amp; Eukaryotes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020762"/>
          </a:xfrm>
        </p:spPr>
        <p:txBody>
          <a:bodyPr/>
          <a:lstStyle/>
          <a:p>
            <a:r>
              <a:rPr lang="en-US" b="1" dirty="0" smtClean="0"/>
              <a:t>Characteristics of Cellular Life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0"/>
            <a:r>
              <a:rPr lang="en-US" dirty="0" smtClean="0"/>
              <a:t>Cell Organization</a:t>
            </a:r>
          </a:p>
          <a:p>
            <a:pPr lvl="0"/>
            <a:r>
              <a:rPr lang="en-US" dirty="0" smtClean="0"/>
              <a:t>Three Basic Parts of a Cell</a:t>
            </a:r>
          </a:p>
          <a:p>
            <a:pPr lvl="1"/>
            <a:r>
              <a:rPr lang="en-US" dirty="0" smtClean="0"/>
              <a:t>Membrane (selectively porous both inside and out)</a:t>
            </a:r>
          </a:p>
          <a:p>
            <a:pPr lvl="1"/>
            <a:r>
              <a:rPr lang="en-US" dirty="0" smtClean="0"/>
              <a:t>DNA region (located within a </a:t>
            </a:r>
            <a:r>
              <a:rPr lang="en-US" dirty="0" err="1" smtClean="0"/>
              <a:t>nucleoid</a:t>
            </a:r>
            <a:r>
              <a:rPr lang="en-US" dirty="0" smtClean="0"/>
              <a:t> or nucleus)</a:t>
            </a:r>
          </a:p>
          <a:p>
            <a:pPr lvl="1"/>
            <a:r>
              <a:rPr lang="en-US" dirty="0" smtClean="0"/>
              <a:t>Cytoplasm &amp; </a:t>
            </a:r>
            <a:r>
              <a:rPr lang="en-US" dirty="0" err="1" smtClean="0"/>
              <a:t>subcell</a:t>
            </a:r>
            <a:r>
              <a:rPr lang="en-US" dirty="0" smtClean="0"/>
              <a:t> parts, otherwise known as organelles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Minimal Requirements </a:t>
            </a:r>
            <a:r>
              <a:rPr lang="en-US" b="1" dirty="0" smtClean="0"/>
              <a:t>for </a:t>
            </a:r>
            <a:r>
              <a:rPr lang="en-US" b="1" dirty="0" smtClean="0"/>
              <a:t>Life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ell </a:t>
            </a:r>
            <a:r>
              <a:rPr lang="en-US" dirty="0" smtClean="0">
                <a:solidFill>
                  <a:srgbClr val="FF0000"/>
                </a:solidFill>
              </a:rPr>
              <a:t>membrane </a:t>
            </a:r>
            <a:r>
              <a:rPr lang="en-US" dirty="0" smtClean="0"/>
              <a:t>that separates </a:t>
            </a:r>
            <a:r>
              <a:rPr lang="en-US" dirty="0" smtClean="0"/>
              <a:t>outside from inside</a:t>
            </a:r>
            <a:endParaRPr lang="en-US" sz="2400" dirty="0" smtClean="0"/>
          </a:p>
          <a:p>
            <a:pPr lvl="1"/>
            <a:r>
              <a:rPr lang="en-US" dirty="0" smtClean="0"/>
              <a:t>A cell without a </a:t>
            </a:r>
            <a:r>
              <a:rPr lang="en-US" dirty="0" smtClean="0"/>
              <a:t>membrane </a:t>
            </a:r>
            <a:r>
              <a:rPr lang="en-US" dirty="0" smtClean="0"/>
              <a:t>is, by definition, </a:t>
            </a:r>
            <a:r>
              <a:rPr lang="en-US" u="sng" dirty="0" smtClean="0"/>
              <a:t>not</a:t>
            </a:r>
            <a:r>
              <a:rPr lang="en-US" dirty="0" smtClean="0"/>
              <a:t> </a:t>
            </a:r>
            <a:r>
              <a:rPr lang="en-US" dirty="0" smtClean="0"/>
              <a:t>a cell</a:t>
            </a:r>
            <a:endParaRPr lang="en-US" sz="2000" dirty="0" smtClean="0"/>
          </a:p>
          <a:p>
            <a:pPr lvl="0"/>
            <a:r>
              <a:rPr lang="en-US" dirty="0" smtClean="0"/>
              <a:t>All </a:t>
            </a:r>
            <a:r>
              <a:rPr lang="en-US" dirty="0" smtClean="0"/>
              <a:t>cells have </a:t>
            </a:r>
            <a:r>
              <a:rPr lang="en-US" dirty="0" smtClean="0">
                <a:solidFill>
                  <a:srgbClr val="FF0000"/>
                </a:solidFill>
              </a:rPr>
              <a:t>DNA</a:t>
            </a:r>
            <a:r>
              <a:rPr lang="en-US" dirty="0" smtClean="0"/>
              <a:t> </a:t>
            </a:r>
            <a:r>
              <a:rPr lang="en-US" dirty="0" smtClean="0"/>
              <a:t>as basic </a:t>
            </a:r>
            <a:r>
              <a:rPr lang="en-US" dirty="0" smtClean="0"/>
              <a:t>genetic </a:t>
            </a:r>
            <a:r>
              <a:rPr lang="en-US" dirty="0" smtClean="0"/>
              <a:t>material</a:t>
            </a:r>
          </a:p>
          <a:p>
            <a:pPr lvl="0"/>
            <a:r>
              <a:rPr lang="en-US" dirty="0" smtClean="0"/>
              <a:t>All </a:t>
            </a:r>
            <a:r>
              <a:rPr lang="en-US" dirty="0" smtClean="0"/>
              <a:t>cells are composed of the </a:t>
            </a:r>
            <a:r>
              <a:rPr lang="en-US" dirty="0" smtClean="0">
                <a:solidFill>
                  <a:srgbClr val="FF0000"/>
                </a:solidFill>
              </a:rPr>
              <a:t>same basic chemicals:</a:t>
            </a:r>
            <a:r>
              <a:rPr lang="en-US" dirty="0" smtClean="0"/>
              <a:t> carbohydrates, proteins, nucleic acids, minerals, fats and </a:t>
            </a:r>
            <a:r>
              <a:rPr lang="en-US" dirty="0" smtClean="0"/>
              <a:t>vitamins</a:t>
            </a:r>
            <a:endParaRPr lang="en-US" sz="2400" dirty="0" smtClean="0"/>
          </a:p>
          <a:p>
            <a:pPr lvl="0"/>
            <a:r>
              <a:rPr lang="en-US" dirty="0" smtClean="0"/>
              <a:t>All cells maintain some level of consistency with regard to the flow of </a:t>
            </a:r>
            <a:r>
              <a:rPr lang="en-US" dirty="0" smtClean="0">
                <a:solidFill>
                  <a:srgbClr val="FF0000"/>
                </a:solidFill>
              </a:rPr>
              <a:t>nutrients and wastes </a:t>
            </a:r>
            <a:r>
              <a:rPr lang="en-US" dirty="0" smtClean="0"/>
              <a:t>that enter and leave the </a:t>
            </a:r>
            <a:r>
              <a:rPr lang="en-US" dirty="0" smtClean="0"/>
              <a:t>cell</a:t>
            </a:r>
            <a:endParaRPr lang="en-US" dirty="0" smtClean="0"/>
          </a:p>
          <a:p>
            <a:pPr lvl="0"/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All cells have the ability to </a:t>
            </a:r>
            <a:r>
              <a:rPr lang="en-US" dirty="0" smtClean="0">
                <a:solidFill>
                  <a:srgbClr val="FF0000"/>
                </a:solidFill>
              </a:rPr>
              <a:t>reproduce</a:t>
            </a:r>
            <a:r>
              <a:rPr lang="en-US" dirty="0" smtClean="0"/>
              <a:t> and are the by-product of </a:t>
            </a:r>
            <a:r>
              <a:rPr lang="en-US" dirty="0" smtClean="0"/>
              <a:t>reproduction  </a:t>
            </a:r>
            <a:endParaRPr lang="en-US" dirty="0" smtClean="0"/>
          </a:p>
          <a:p>
            <a:pPr lvl="0"/>
            <a:r>
              <a:rPr lang="en-US" dirty="0" smtClean="0"/>
              <a:t>All cells need a steady stream of </a:t>
            </a:r>
            <a:r>
              <a:rPr lang="en-US" dirty="0" smtClean="0">
                <a:solidFill>
                  <a:srgbClr val="FF0000"/>
                </a:solidFill>
              </a:rPr>
              <a:t>energy </a:t>
            </a:r>
          </a:p>
          <a:p>
            <a:pPr lvl="0"/>
            <a:r>
              <a:rPr lang="en-US" dirty="0" smtClean="0"/>
              <a:t>All cells </a:t>
            </a:r>
            <a:r>
              <a:rPr lang="en-US" dirty="0" smtClean="0"/>
              <a:t>have </a:t>
            </a:r>
            <a:r>
              <a:rPr lang="en-US" dirty="0" smtClean="0"/>
              <a:t>extensive sensory </a:t>
            </a:r>
            <a:r>
              <a:rPr lang="en-US" dirty="0" smtClean="0"/>
              <a:t>systems </a:t>
            </a:r>
          </a:p>
          <a:p>
            <a:pPr lvl="1"/>
            <a:r>
              <a:rPr lang="en-US" dirty="0" smtClean="0"/>
              <a:t>T</a:t>
            </a:r>
            <a:r>
              <a:rPr lang="en-US" dirty="0" smtClean="0"/>
              <a:t>his </a:t>
            </a:r>
            <a:r>
              <a:rPr lang="en-US" dirty="0" smtClean="0"/>
              <a:t>information is regularly processed so that important metabolic decisions may be made in a timely </a:t>
            </a:r>
            <a:r>
              <a:rPr lang="en-US" dirty="0" smtClean="0"/>
              <a:t>manner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ylogenetic tree of life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Prokaryotes: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Prokaryotic </a:t>
            </a:r>
            <a:r>
              <a:rPr lang="en-US" dirty="0" smtClean="0"/>
              <a:t>cells are the more primitive </a:t>
            </a:r>
          </a:p>
          <a:p>
            <a:r>
              <a:rPr lang="en-US" dirty="0" smtClean="0"/>
              <a:t>Less complex than eukaryotic </a:t>
            </a:r>
            <a:r>
              <a:rPr lang="en-US" dirty="0" smtClean="0"/>
              <a:t>cells</a:t>
            </a:r>
          </a:p>
          <a:p>
            <a:pPr lvl="2"/>
            <a:r>
              <a:rPr lang="en-US" dirty="0" smtClean="0"/>
              <a:t>P</a:t>
            </a:r>
            <a:r>
              <a:rPr lang="en-US" dirty="0" smtClean="0"/>
              <a:t>rokaryotes </a:t>
            </a:r>
            <a:r>
              <a:rPr lang="en-US" dirty="0" smtClean="0"/>
              <a:t>contain fewer organelles </a:t>
            </a:r>
          </a:p>
          <a:p>
            <a:r>
              <a:rPr lang="en-US" dirty="0" smtClean="0"/>
              <a:t>O</a:t>
            </a:r>
            <a:r>
              <a:rPr lang="en-US" dirty="0" smtClean="0"/>
              <a:t>riginal </a:t>
            </a:r>
            <a:r>
              <a:rPr lang="en-US" dirty="0" smtClean="0"/>
              <a:t>inhabitants of this </a:t>
            </a:r>
            <a:r>
              <a:rPr lang="en-US" dirty="0" smtClean="0"/>
              <a:t>planet </a:t>
            </a:r>
          </a:p>
          <a:p>
            <a:r>
              <a:rPr lang="en-US" dirty="0" smtClean="0"/>
              <a:t>R</a:t>
            </a:r>
            <a:r>
              <a:rPr lang="en-US" dirty="0" smtClean="0"/>
              <a:t>eputation </a:t>
            </a:r>
            <a:r>
              <a:rPr lang="en-US" dirty="0" smtClean="0"/>
              <a:t>for being the toughest of the tough </a:t>
            </a:r>
          </a:p>
          <a:p>
            <a:r>
              <a:rPr lang="en-US" dirty="0" smtClean="0"/>
              <a:t>They </a:t>
            </a:r>
            <a:r>
              <a:rPr lang="en-US" dirty="0" smtClean="0"/>
              <a:t>outlast all other living things in terms of being able to withstand the cold, heat, acidity and other extreme conditions including pressure and </a:t>
            </a:r>
            <a:r>
              <a:rPr lang="en-US" dirty="0" smtClean="0"/>
              <a:t>altitude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dirty="0" smtClean="0"/>
              <a:t>wo </a:t>
            </a:r>
            <a:r>
              <a:rPr lang="en-US" dirty="0" smtClean="0"/>
              <a:t>forms: </a:t>
            </a:r>
            <a:r>
              <a:rPr lang="en-US" dirty="0" err="1" smtClean="0"/>
              <a:t>Archaea</a:t>
            </a:r>
            <a:r>
              <a:rPr lang="en-US" dirty="0" smtClean="0"/>
              <a:t> and </a:t>
            </a:r>
            <a:r>
              <a:rPr lang="en-US" dirty="0" smtClean="0"/>
              <a:t>Bacteria</a:t>
            </a:r>
          </a:p>
          <a:p>
            <a:pPr lvl="1"/>
            <a:r>
              <a:rPr lang="en-US" dirty="0" smtClean="0"/>
              <a:t>D</a:t>
            </a:r>
            <a:r>
              <a:rPr lang="en-US" dirty="0" smtClean="0"/>
              <a:t>ifference is </a:t>
            </a:r>
            <a:r>
              <a:rPr lang="en-US" dirty="0" smtClean="0"/>
              <a:t>in the structure of their cell </a:t>
            </a:r>
            <a:r>
              <a:rPr lang="en-US" dirty="0" smtClean="0"/>
              <a:t>walls</a:t>
            </a:r>
            <a:endParaRPr lang="en-US" dirty="0" smtClean="0"/>
          </a:p>
          <a:p>
            <a:r>
              <a:rPr lang="en-US" dirty="0" smtClean="0"/>
              <a:t>Prokaryotes </a:t>
            </a:r>
            <a:r>
              <a:rPr lang="en-US" dirty="0" smtClean="0"/>
              <a:t>are </a:t>
            </a:r>
            <a:r>
              <a:rPr lang="en-US" dirty="0" err="1" smtClean="0"/>
              <a:t>unicellar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 smtClean="0"/>
              <a:t>lack a cell nucleus </a:t>
            </a:r>
            <a:r>
              <a:rPr lang="en-US" dirty="0" smtClean="0"/>
              <a:t>and other </a:t>
            </a:r>
            <a:r>
              <a:rPr lang="en-US" dirty="0" smtClean="0"/>
              <a:t>membrane-bound </a:t>
            </a:r>
            <a:r>
              <a:rPr lang="en-US" dirty="0" smtClean="0"/>
              <a:t>organelles</a:t>
            </a:r>
          </a:p>
          <a:p>
            <a:r>
              <a:rPr lang="en-US" dirty="0" smtClean="0"/>
              <a:t>While </a:t>
            </a:r>
            <a:r>
              <a:rPr lang="en-US" dirty="0" smtClean="0"/>
              <a:t>the great majority of prokaryotes are bacteria, the two terms are often used </a:t>
            </a:r>
            <a:r>
              <a:rPr lang="en-US" dirty="0" smtClean="0"/>
              <a:t>interchangeably</a:t>
            </a:r>
          </a:p>
          <a:p>
            <a:endParaRPr lang="en-US" dirty="0" smtClean="0"/>
          </a:p>
          <a:p>
            <a:pPr lvl="7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karyot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457200"/>
            <a:ext cx="7467600" cy="58628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0">
      <a:dk1>
        <a:sysClr val="windowText" lastClr="000000"/>
      </a:dk1>
      <a:lt1>
        <a:srgbClr val="000000"/>
      </a:lt1>
      <a:dk2>
        <a:srgbClr val="1F497D"/>
      </a:dk2>
      <a:lt2>
        <a:srgbClr val="00467C"/>
      </a:lt2>
      <a:accent1>
        <a:srgbClr val="008F9E"/>
      </a:accent1>
      <a:accent2>
        <a:srgbClr val="007656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5C60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89CC8B6-F919-4DFE-8F1D-E319B2188F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463</Words>
  <Application>Microsoft Office PowerPoint</Application>
  <PresentationFormat>On-screen Show (4:3)</PresentationFormat>
  <Paragraphs>83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Prokaryotes &amp; Eukaryotes</vt:lpstr>
      <vt:lpstr>Slide 2</vt:lpstr>
      <vt:lpstr>Characteristics of Cellular Life</vt:lpstr>
      <vt:lpstr>Minimal Requirements for Life </vt:lpstr>
      <vt:lpstr>Slide 5</vt:lpstr>
      <vt:lpstr>Slide 6</vt:lpstr>
      <vt:lpstr> Prokaryotes: Introduction</vt:lpstr>
      <vt:lpstr>Prokaryotes</vt:lpstr>
      <vt:lpstr>Slide 9</vt:lpstr>
      <vt:lpstr>Slide 10</vt:lpstr>
      <vt:lpstr>Eukaryotes</vt:lpstr>
      <vt:lpstr>Slide 12</vt:lpstr>
      <vt:lpstr>Structural Differences Between  Prokaryotes and Eukaryotes </vt:lpstr>
      <vt:lpstr>Slide 14</vt:lpstr>
      <vt:lpstr>What Eukaryotes Have That  Prokaryotes Do Not Have: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Prokaryotes &amp; Eukaryotes</dc:title>
  <dc:creator>Gary</dc:creator>
  <cp:lastModifiedBy>Gary</cp:lastModifiedBy>
  <cp:revision>2</cp:revision>
  <dcterms:modified xsi:type="dcterms:W3CDTF">2011-03-06T01:42:06Z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TC019679059991</vt:lpwstr>
  </property>
</Properties>
</file>