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9"/>
  </p:notesMasterIdLst>
  <p:handoutMasterIdLst>
    <p:handoutMasterId r:id="rId100"/>
  </p:handoutMasterIdLst>
  <p:sldIdLst>
    <p:sldId id="256" r:id="rId2"/>
    <p:sldId id="430" r:id="rId3"/>
    <p:sldId id="261" r:id="rId4"/>
    <p:sldId id="272" r:id="rId5"/>
    <p:sldId id="443" r:id="rId6"/>
    <p:sldId id="275" r:id="rId7"/>
    <p:sldId id="273" r:id="rId8"/>
    <p:sldId id="279" r:id="rId9"/>
    <p:sldId id="280" r:id="rId10"/>
    <p:sldId id="444" r:id="rId11"/>
    <p:sldId id="445" r:id="rId12"/>
    <p:sldId id="446" r:id="rId13"/>
    <p:sldId id="447" r:id="rId14"/>
    <p:sldId id="288" r:id="rId15"/>
    <p:sldId id="448" r:id="rId16"/>
    <p:sldId id="290" r:id="rId17"/>
    <p:sldId id="292" r:id="rId18"/>
    <p:sldId id="294" r:id="rId19"/>
    <p:sldId id="428" r:id="rId20"/>
    <p:sldId id="449" r:id="rId21"/>
    <p:sldId id="450" r:id="rId22"/>
    <p:sldId id="300" r:id="rId23"/>
    <p:sldId id="433" r:id="rId24"/>
    <p:sldId id="481" r:id="rId25"/>
    <p:sldId id="302" r:id="rId26"/>
    <p:sldId id="451" r:id="rId27"/>
    <p:sldId id="452" r:id="rId28"/>
    <p:sldId id="453" r:id="rId29"/>
    <p:sldId id="434" r:id="rId30"/>
    <p:sldId id="483" r:id="rId31"/>
    <p:sldId id="484" r:id="rId32"/>
    <p:sldId id="309" r:id="rId33"/>
    <p:sldId id="454" r:id="rId34"/>
    <p:sldId id="455" r:id="rId35"/>
    <p:sldId id="313" r:id="rId36"/>
    <p:sldId id="316" r:id="rId37"/>
    <p:sldId id="456" r:id="rId38"/>
    <p:sldId id="464" r:id="rId39"/>
    <p:sldId id="435" r:id="rId40"/>
    <p:sldId id="457" r:id="rId41"/>
    <p:sldId id="458" r:id="rId42"/>
    <p:sldId id="334" r:id="rId43"/>
    <p:sldId id="335" r:id="rId44"/>
    <p:sldId id="459" r:id="rId45"/>
    <p:sldId id="437" r:id="rId46"/>
    <p:sldId id="460" r:id="rId47"/>
    <p:sldId id="338" r:id="rId48"/>
    <p:sldId id="306" r:id="rId49"/>
    <p:sldId id="340" r:id="rId50"/>
    <p:sldId id="343" r:id="rId51"/>
    <p:sldId id="344" r:id="rId52"/>
    <p:sldId id="438" r:id="rId53"/>
    <p:sldId id="466" r:id="rId54"/>
    <p:sldId id="347" r:id="rId55"/>
    <p:sldId id="467" r:id="rId56"/>
    <p:sldId id="468" r:id="rId57"/>
    <p:sldId id="439" r:id="rId58"/>
    <p:sldId id="352" r:id="rId59"/>
    <p:sldId id="353" r:id="rId60"/>
    <p:sldId id="346" r:id="rId61"/>
    <p:sldId id="469" r:id="rId62"/>
    <p:sldId id="350" r:id="rId63"/>
    <p:sldId id="440" r:id="rId64"/>
    <p:sldId id="358" r:id="rId65"/>
    <p:sldId id="470" r:id="rId66"/>
    <p:sldId id="361" r:id="rId67"/>
    <p:sldId id="363" r:id="rId68"/>
    <p:sldId id="471" r:id="rId69"/>
    <p:sldId id="364" r:id="rId70"/>
    <p:sldId id="472" r:id="rId71"/>
    <p:sldId id="379" r:id="rId72"/>
    <p:sldId id="473" r:id="rId73"/>
    <p:sldId id="474" r:id="rId74"/>
    <p:sldId id="382" r:id="rId75"/>
    <p:sldId id="381" r:id="rId76"/>
    <p:sldId id="389" r:id="rId77"/>
    <p:sldId id="475" r:id="rId78"/>
    <p:sldId id="476" r:id="rId79"/>
    <p:sldId id="477" r:id="rId80"/>
    <p:sldId id="392" r:id="rId81"/>
    <p:sldId id="478" r:id="rId82"/>
    <p:sldId id="396" r:id="rId83"/>
    <p:sldId id="479" r:id="rId84"/>
    <p:sldId id="480" r:id="rId85"/>
    <p:sldId id="441" r:id="rId86"/>
    <p:sldId id="402" r:id="rId87"/>
    <p:sldId id="462" r:id="rId88"/>
    <p:sldId id="403" r:id="rId89"/>
    <p:sldId id="406" r:id="rId90"/>
    <p:sldId id="404" r:id="rId91"/>
    <p:sldId id="463" r:id="rId92"/>
    <p:sldId id="407" r:id="rId93"/>
    <p:sldId id="421" r:id="rId94"/>
    <p:sldId id="461" r:id="rId95"/>
    <p:sldId id="424" r:id="rId96"/>
    <p:sldId id="425" r:id="rId97"/>
    <p:sldId id="442" r:id="rId98"/>
  </p:sldIdLst>
  <p:sldSz cx="9144000" cy="6858000" type="screen4x3"/>
  <p:notesSz cx="6858000" cy="9144000"/>
  <p:custDataLst>
    <p:tags r:id="rId10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68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Lecture #20 – GI Infections</a:t>
            </a:r>
          </a:p>
          <a:p>
            <a:r>
              <a:rPr lang="en-US" dirty="0" smtClean="0"/>
              <a:t>Dr. Gary Mumaugh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1FEF-4579-4E63-B31E-793A515C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27DB0B-9460-476B-8296-1B8E409F3A1E}" type="datetimeFigureOut">
              <a:rPr lang="en-US"/>
              <a:pPr/>
              <a:t>3/31/2013</a:t>
            </a:fld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194EAC-FB37-4B2A-91A3-767DC98C2A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5400" y="5562600"/>
            <a:ext cx="4038600" cy="4603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6172200"/>
            <a:ext cx="3810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B499-DD3D-45F3-86B8-7C679DAFF1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9C6B-4DD2-4665-8AE9-19AE008C1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DDA5-4B72-4458-BB93-58501505F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2CDA-9A1A-4AC9-9FA4-171F72B1F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3E7ED-DF89-46CB-9922-12A47EE2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D6CE-E8A0-40D8-B28F-BD3680857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522D-A9D7-46AA-A9BF-FE1C93F43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F878-8D92-403E-8569-C3402F257C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F030-1E04-48AF-9983-925ABAD84B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2FAE-411C-452B-A3D9-1DBF2911B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B86F-D018-4373-9933-45FDB43D56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2F87-52D2-4875-934A-D1A70E67C0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026F-917A-4D05-8855-D4818F3F9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F5A3-2777-48FE-92AC-740D1FD7E5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8CD3-6A29-4E4B-9F1B-8A0770DF7B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70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2F595-409D-4832-9A4B-2B2FD7D14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feedia.com/news/915119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VsjiIIG_f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c4qj-_jQFM&amp;feature=related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5562600"/>
            <a:ext cx="4038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Digestive System Infections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5257800" y="6705600"/>
            <a:ext cx="3810000" cy="1524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Dr. Gary Mumaugh</a:t>
            </a:r>
            <a:endParaRPr lang="en-US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Causative Agent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Streptococcus </a:t>
            </a:r>
            <a:r>
              <a:rPr lang="en-US" i="1" dirty="0" err="1" smtClean="0"/>
              <a:t>mutans</a:t>
            </a:r>
            <a:r>
              <a:rPr lang="en-US" i="1" dirty="0" smtClean="0"/>
              <a:t> </a:t>
            </a:r>
            <a:r>
              <a:rPr lang="en-US" dirty="0" smtClean="0"/>
              <a:t>most common cause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Colonize teeth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Cannot colonize mouth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Thrive in acidic conditions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Produce lactic acid from sugar metabolism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Produce </a:t>
            </a:r>
            <a:r>
              <a:rPr lang="en-US" dirty="0" err="1" smtClean="0"/>
              <a:t>glucans</a:t>
            </a:r>
            <a:r>
              <a:rPr lang="en-US" dirty="0" smtClean="0"/>
              <a:t> from sucrose</a:t>
            </a:r>
          </a:p>
          <a:p>
            <a:pPr lvl="3">
              <a:lnSpc>
                <a:spcPct val="90000"/>
              </a:lnSpc>
            </a:pPr>
            <a:r>
              <a:rPr lang="en-US" dirty="0" err="1" smtClean="0"/>
              <a:t>Glucans</a:t>
            </a:r>
            <a:r>
              <a:rPr lang="en-US" dirty="0" smtClean="0"/>
              <a:t> essential for production of dental caries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Pathogenesis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Begins with adherence of bacteria to specific receptors on teeth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Production of </a:t>
            </a:r>
            <a:r>
              <a:rPr lang="en-US" dirty="0" err="1" smtClean="0"/>
              <a:t>glucans</a:t>
            </a:r>
            <a:r>
              <a:rPr lang="en-US" dirty="0" smtClean="0"/>
              <a:t> from dietary sucrose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Glucans</a:t>
            </a:r>
            <a:r>
              <a:rPr lang="en-US" dirty="0" smtClean="0"/>
              <a:t> bind organisms together and to tooth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Formation of cariogenic plaque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Dietary sugar produces drop in pH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Acidic environment causes calcium phosphate in teeth to dissolve, which creates pits and fissures for colonization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Restriction of dietary sucrose</a:t>
            </a:r>
          </a:p>
          <a:p>
            <a:pPr lvl="2"/>
            <a:r>
              <a:rPr lang="en-US" dirty="0" smtClean="0"/>
              <a:t>Most important preventative</a:t>
            </a:r>
          </a:p>
          <a:p>
            <a:pPr lvl="1"/>
            <a:r>
              <a:rPr lang="en-US" dirty="0" smtClean="0"/>
              <a:t>Fluoride required for teeth to resist acid</a:t>
            </a:r>
          </a:p>
          <a:p>
            <a:pPr lvl="2"/>
            <a:r>
              <a:rPr lang="en-US" dirty="0" smtClean="0"/>
              <a:t>Makes tooth enamel harder</a:t>
            </a:r>
          </a:p>
          <a:p>
            <a:pPr lvl="3"/>
            <a:r>
              <a:rPr lang="en-US" dirty="0" smtClean="0"/>
              <a:t>More resistant to dissolving in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Caries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Mechanical removal of plaque via tooth brushing and dental floss</a:t>
            </a:r>
          </a:p>
          <a:p>
            <a:pPr lvl="2"/>
            <a:r>
              <a:rPr lang="en-US" dirty="0" smtClean="0"/>
              <a:t>Reduces incidence by approximately 50%</a:t>
            </a:r>
          </a:p>
          <a:p>
            <a:pPr lvl="1"/>
            <a:r>
              <a:rPr lang="en-US" dirty="0" smtClean="0"/>
              <a:t>Pits and fissures prevented by application of sealant</a:t>
            </a:r>
          </a:p>
          <a:p>
            <a:pPr lvl="1"/>
            <a:r>
              <a:rPr lang="en-US" dirty="0" smtClean="0"/>
              <a:t>Treatment of caries requires drilling out cavity and filling with amalgam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181600" cy="5105400"/>
          </a:xfrm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  <p:pic>
        <p:nvPicPr>
          <p:cNvPr id="14340" name="Picture 9" descr="f24-5_periodontal_dis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935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Majority of cases asymptomatic</a:t>
            </a:r>
          </a:p>
          <a:p>
            <a:pPr lvl="1"/>
            <a:r>
              <a:rPr lang="en-US" dirty="0" smtClean="0"/>
              <a:t>Common symptoms </a:t>
            </a:r>
          </a:p>
          <a:p>
            <a:pPr lvl="2"/>
            <a:r>
              <a:rPr lang="en-US" dirty="0" smtClean="0"/>
              <a:t>Bleeding gums</a:t>
            </a:r>
          </a:p>
          <a:p>
            <a:pPr lvl="2"/>
            <a:r>
              <a:rPr lang="en-US" dirty="0" smtClean="0"/>
              <a:t>Gum sensitivity</a:t>
            </a:r>
          </a:p>
          <a:p>
            <a:pPr lvl="2"/>
            <a:r>
              <a:rPr lang="en-US" dirty="0" smtClean="0"/>
              <a:t>Bad breath</a:t>
            </a:r>
          </a:p>
          <a:p>
            <a:pPr lvl="2"/>
            <a:r>
              <a:rPr lang="en-US" dirty="0" smtClean="0"/>
              <a:t>Teeth become loose and discolored</a:t>
            </a:r>
          </a:p>
          <a:p>
            <a:pPr lvl="2"/>
            <a:r>
              <a:rPr lang="en-US" dirty="0" smtClean="0"/>
              <a:t>Receding gums</a:t>
            </a:r>
          </a:p>
          <a:p>
            <a:r>
              <a:rPr lang="en-US" sz="2400" dirty="0" smtClean="0"/>
              <a:t>Causative agent</a:t>
            </a:r>
          </a:p>
          <a:p>
            <a:pPr lvl="1"/>
            <a:r>
              <a:rPr lang="en-US" dirty="0" smtClean="0"/>
              <a:t>Caused by dental plaque</a:t>
            </a:r>
          </a:p>
          <a:p>
            <a:pPr lvl="2"/>
            <a:r>
              <a:rPr lang="en-US" dirty="0" smtClean="0"/>
              <a:t>Plaque forms at area where gum joins the teeth</a:t>
            </a:r>
          </a:p>
          <a:p>
            <a:pPr lvl="1"/>
            <a:r>
              <a:rPr lang="en-US" dirty="0" smtClean="0"/>
              <a:t>Numerous bacteria reside in plaque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Periodontal Disease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943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Pathogenesis</a:t>
            </a:r>
          </a:p>
          <a:p>
            <a:pPr lvl="1" eaLnBrk="1" hangingPunct="1"/>
            <a:r>
              <a:rPr lang="en-US" dirty="0" smtClean="0"/>
              <a:t>Plaque forms on teeth at gum line often referred to as tartar</a:t>
            </a:r>
          </a:p>
          <a:p>
            <a:pPr lvl="2" eaLnBrk="1" hangingPunct="1"/>
            <a:r>
              <a:rPr lang="en-US" dirty="0" smtClean="0"/>
              <a:t>Extends into gingival crevice</a:t>
            </a:r>
          </a:p>
          <a:p>
            <a:pPr lvl="2" eaLnBrk="1" hangingPunct="1"/>
            <a:r>
              <a:rPr lang="en-US" dirty="0" smtClean="0"/>
              <a:t>Inflammation occurs known as gingivitis </a:t>
            </a:r>
          </a:p>
          <a:p>
            <a:pPr lvl="1" eaLnBrk="1" hangingPunct="1"/>
            <a:r>
              <a:rPr lang="en-US" dirty="0" smtClean="0"/>
              <a:t>Progression results from enzymes released from organisms that weaken gingival tissue</a:t>
            </a:r>
          </a:p>
          <a:p>
            <a:pPr lvl="2" eaLnBrk="1" hangingPunct="1"/>
            <a:r>
              <a:rPr lang="en-US" dirty="0" smtClean="0"/>
              <a:t>Causes gingival crevice to widen and deepen</a:t>
            </a:r>
          </a:p>
          <a:p>
            <a:pPr lvl="1" eaLnBrk="1" hangingPunct="1"/>
            <a:r>
              <a:rPr lang="en-US" dirty="0" smtClean="0"/>
              <a:t>Gram-negative organisms increase and release </a:t>
            </a:r>
            <a:r>
              <a:rPr lang="en-US" dirty="0" err="1" smtClean="0"/>
              <a:t>exotoxins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Exotoxins</a:t>
            </a:r>
            <a:r>
              <a:rPr lang="en-US" dirty="0" smtClean="0"/>
              <a:t> attack host tissue</a:t>
            </a:r>
          </a:p>
          <a:p>
            <a:pPr lvl="3" eaLnBrk="1" hangingPunct="1"/>
            <a:r>
              <a:rPr lang="en-US" dirty="0" smtClean="0"/>
              <a:t>Membranes and bone softens</a:t>
            </a:r>
          </a:p>
          <a:p>
            <a:pPr lvl="4" eaLnBrk="1" hangingPunct="1"/>
            <a:r>
              <a:rPr lang="en-US" dirty="0" smtClean="0"/>
              <a:t>Tooth may be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Periodontal Disease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Epidemiology</a:t>
            </a:r>
          </a:p>
          <a:p>
            <a:pPr lvl="1" eaLnBrk="1" hangingPunct="1"/>
            <a:r>
              <a:rPr lang="en-US" sz="2400" dirty="0" smtClean="0"/>
              <a:t>Mainly disease of individuals over 35</a:t>
            </a:r>
          </a:p>
          <a:p>
            <a:pPr lvl="2" eaLnBrk="1" hangingPunct="1"/>
            <a:r>
              <a:rPr lang="en-US" dirty="0" smtClean="0"/>
              <a:t>90% of those over 65 have some periodontal disease</a:t>
            </a:r>
          </a:p>
          <a:p>
            <a:pPr lvl="2" eaLnBrk="1" hangingPunct="1"/>
            <a:r>
              <a:rPr lang="en-US" dirty="0" smtClean="0"/>
              <a:t>People with underlying immunodeficiency often have severe disease</a:t>
            </a:r>
          </a:p>
          <a:p>
            <a:pPr eaLnBrk="1" hangingPunct="1"/>
            <a:r>
              <a:rPr lang="en-US" sz="2800" dirty="0" smtClean="0"/>
              <a:t>Prevention and treatment</a:t>
            </a:r>
          </a:p>
          <a:p>
            <a:pPr lvl="1" eaLnBrk="1" hangingPunct="1"/>
            <a:r>
              <a:rPr lang="en-US" sz="2400" dirty="0" smtClean="0"/>
              <a:t>Careful flossing and brushing</a:t>
            </a:r>
          </a:p>
          <a:p>
            <a:pPr lvl="2" eaLnBrk="1" hangingPunct="1"/>
            <a:r>
              <a:rPr lang="en-US" dirty="0" smtClean="0"/>
              <a:t>Combined with semi-annual polishing and cleaning</a:t>
            </a:r>
          </a:p>
          <a:p>
            <a:pPr lvl="1" eaLnBrk="1" hangingPunct="1"/>
            <a:r>
              <a:rPr lang="en-US" sz="2400" dirty="0" smtClean="0"/>
              <a:t>Treated by cleaning out inflamed gingival crevice and removing plaque</a:t>
            </a:r>
          </a:p>
          <a:p>
            <a:pPr lvl="1" eaLnBrk="1" hangingPunct="1"/>
            <a:r>
              <a:rPr lang="en-US" sz="2400" dirty="0" smtClean="0"/>
              <a:t>In advanced cases surgery is usually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Trench Mouth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Also known as Vincent’s disease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acute necrotizing ulcerative gingivitis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ANUG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Condition distinct from other forms of periodontitis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Disease rampant during World War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Soldiers in trenches unable to attend to proper mouth care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f24-6_trench_mouth_acu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0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es95432_25_Ope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269875"/>
            <a:ext cx="7842250" cy="631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Mouth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Abrupt onset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Bleeding and painful gums</a:t>
            </a:r>
          </a:p>
          <a:p>
            <a:pPr lvl="1"/>
            <a:r>
              <a:rPr lang="en-US" dirty="0" smtClean="0"/>
              <a:t>Foul odor</a:t>
            </a:r>
          </a:p>
          <a:p>
            <a:r>
              <a:rPr lang="en-US" dirty="0" smtClean="0"/>
              <a:t>Causative agent</a:t>
            </a:r>
          </a:p>
          <a:p>
            <a:pPr lvl="1"/>
            <a:r>
              <a:rPr lang="en-US" dirty="0" smtClean="0"/>
              <a:t>Oral spirochete from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dirty="0" smtClean="0"/>
              <a:t>genus</a:t>
            </a:r>
          </a:p>
          <a:p>
            <a:pPr lvl="1"/>
            <a:r>
              <a:rPr lang="en-US" dirty="0" smtClean="0"/>
              <a:t>Bacteria most likely work synergistically with other anaerobic bacteria of mouth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Mouth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Precise mechanism unknown</a:t>
            </a:r>
          </a:p>
          <a:p>
            <a:pPr lvl="2"/>
            <a:r>
              <a:rPr lang="en-US" dirty="0" smtClean="0"/>
              <a:t>Presumed to act with other bacteria to destroy tissue</a:t>
            </a:r>
          </a:p>
          <a:p>
            <a:pPr lvl="1"/>
            <a:r>
              <a:rPr lang="en-US" dirty="0" smtClean="0"/>
              <a:t>Plaque is always present</a:t>
            </a:r>
          </a:p>
          <a:p>
            <a:pPr lvl="1"/>
            <a:r>
              <a:rPr lang="en-US" dirty="0" smtClean="0"/>
              <a:t>Bacterial invasion causes necrosis and ulceration</a:t>
            </a:r>
          </a:p>
          <a:p>
            <a:pPr lvl="2"/>
            <a:r>
              <a:rPr lang="en-US" dirty="0" smtClean="0"/>
              <a:t>Mainly of gums between teeth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Trench Mouth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Prevention and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Control directed at daily brushing and flossing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With semi-annual cleaning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Antibacterial treatment directed at spirochetes and anaerobic bacilli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Relives acute symptoms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Must be followed up with extensive plaque removal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Epidemiology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occur at any 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Arises in association with poor dental hygiene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Stress, malnutrition or immunodeficiency may contribute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Disease not contagious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Trench Mouth</a:t>
            </a:r>
          </a:p>
        </p:txBody>
      </p:sp>
      <p:pic>
        <p:nvPicPr>
          <p:cNvPr id="20486" name="Picture 6" descr="nes95432_t25_01"/>
          <p:cNvPicPr>
            <a:picLocks noChangeAspect="1" noChangeArrowheads="1"/>
          </p:cNvPicPr>
          <p:nvPr/>
        </p:nvPicPr>
        <p:blipFill>
          <a:blip r:embed="rId3" cstate="print"/>
          <a:srcRect t="4444"/>
          <a:stretch>
            <a:fillRect/>
          </a:stretch>
        </p:blipFill>
        <p:spPr bwMode="auto">
          <a:xfrm>
            <a:off x="0" y="0"/>
            <a:ext cx="91272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ukoplaki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2971800" cy="2737077"/>
          </a:xfrm>
        </p:spPr>
      </p:pic>
      <p:pic>
        <p:nvPicPr>
          <p:cNvPr id="5" name="Picture 4" descr="leukoplak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"/>
            <a:ext cx="3875314" cy="2743200"/>
          </a:xfrm>
          <a:prstGeom prst="rect">
            <a:avLst/>
          </a:prstGeom>
        </p:spPr>
      </p:pic>
      <p:pic>
        <p:nvPicPr>
          <p:cNvPr id="6" name="Picture 5" descr="oral herpe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429000"/>
            <a:ext cx="4179216" cy="2895600"/>
          </a:xfrm>
          <a:prstGeom prst="rect">
            <a:avLst/>
          </a:prstGeom>
        </p:spPr>
      </p:pic>
      <p:pic>
        <p:nvPicPr>
          <p:cNvPr id="7" name="Picture 6" descr="oral thru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429000"/>
            <a:ext cx="3810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dirty="0" smtClean="0"/>
              <a:t>Helicobacter pylori </a:t>
            </a:r>
            <a:r>
              <a:rPr lang="en-US" dirty="0" smtClean="0"/>
              <a:t>Gastritis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Range from belching to vomiting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Most are asymptomatic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Symptoms occur when infection is complicated with ulcers or cancer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Symptoms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Abdominal pain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Tenderness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Bleeding 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Causative Agent</a:t>
            </a:r>
          </a:p>
          <a:p>
            <a:pPr lvl="1" eaLnBrk="1" hangingPunct="1"/>
            <a:r>
              <a:rPr lang="en-US" i="1" dirty="0" smtClean="0"/>
              <a:t>Helicobacter pylori</a:t>
            </a:r>
            <a:endParaRPr lang="en-US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21509" name="Picture 7" descr="f24-7_helicobacter_pyl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726718" y="2590800"/>
            <a:ext cx="4417282" cy="426720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Helicobacter pylori </a:t>
            </a:r>
            <a:r>
              <a:rPr lang="en-US" dirty="0" smtClean="0"/>
              <a:t>Gastritis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Bacteria survive extreme acidity of the stomach</a:t>
            </a:r>
          </a:p>
          <a:p>
            <a:pPr lvl="2"/>
            <a:r>
              <a:rPr lang="en-US" dirty="0" smtClean="0"/>
              <a:t>Able to neutralize environment</a:t>
            </a:r>
          </a:p>
          <a:p>
            <a:pPr lvl="1"/>
            <a:r>
              <a:rPr lang="en-US" dirty="0" smtClean="0"/>
              <a:t>Organism uses flagella to corkscrew through mucosal lining</a:t>
            </a:r>
          </a:p>
          <a:p>
            <a:pPr lvl="1"/>
            <a:r>
              <a:rPr lang="en-US" dirty="0" smtClean="0"/>
              <a:t>Inflammatory response begins</a:t>
            </a:r>
          </a:p>
          <a:p>
            <a:pPr lvl="1"/>
            <a:r>
              <a:rPr lang="en-US" dirty="0" smtClean="0"/>
              <a:t>Mucus production decreases</a:t>
            </a:r>
          </a:p>
          <a:p>
            <a:pPr lvl="2"/>
            <a:r>
              <a:rPr lang="en-US" dirty="0" smtClean="0"/>
              <a:t>Without mucus stomach lining not protected from acidic environment</a:t>
            </a:r>
          </a:p>
          <a:p>
            <a:pPr lvl="1"/>
            <a:r>
              <a:rPr lang="en-US" dirty="0" smtClean="0"/>
              <a:t>Infection persists for years</a:t>
            </a:r>
          </a:p>
          <a:p>
            <a:pPr lvl="2"/>
            <a:r>
              <a:rPr lang="en-US" dirty="0" smtClean="0"/>
              <a:t>Possibly for a lifetime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Helicobacter pylori </a:t>
            </a:r>
            <a:r>
              <a:rPr lang="en-US" dirty="0" smtClean="0"/>
              <a:t>Gastritis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Epidemiology</a:t>
            </a:r>
          </a:p>
          <a:p>
            <a:pPr lvl="1"/>
            <a:r>
              <a:rPr lang="en-US" dirty="0" smtClean="0"/>
              <a:t>Infections tend to cluster in families</a:t>
            </a:r>
          </a:p>
          <a:p>
            <a:pPr lvl="1"/>
            <a:r>
              <a:rPr lang="en-US" dirty="0" smtClean="0"/>
              <a:t>Transmission most likely fecal-oral route</a:t>
            </a:r>
          </a:p>
          <a:p>
            <a:pPr lvl="2"/>
            <a:r>
              <a:rPr lang="en-US" dirty="0" smtClean="0"/>
              <a:t>Flies also capable of transmission</a:t>
            </a:r>
          </a:p>
          <a:p>
            <a:pPr lvl="1"/>
            <a:r>
              <a:rPr lang="en-US" dirty="0" smtClean="0"/>
              <a:t>20% of US population infected</a:t>
            </a:r>
          </a:p>
          <a:p>
            <a:pPr lvl="2"/>
            <a:r>
              <a:rPr lang="en-US" dirty="0" smtClean="0"/>
              <a:t>Incidence increases with age</a:t>
            </a:r>
          </a:p>
          <a:p>
            <a:pPr lvl="3"/>
            <a:r>
              <a:rPr lang="en-US" dirty="0" smtClean="0"/>
              <a:t>Almost 80% of those over 75 infected</a:t>
            </a:r>
          </a:p>
          <a:p>
            <a:pPr lvl="2"/>
            <a:r>
              <a:rPr lang="en-US" dirty="0" smtClean="0"/>
              <a:t>Rates highest in lower socioeconomic 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Helicobacter pylori </a:t>
            </a:r>
            <a:r>
              <a:rPr lang="en-US" dirty="0" smtClean="0"/>
              <a:t>Gastritis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Prevention and Treatment</a:t>
            </a:r>
          </a:p>
          <a:p>
            <a:pPr lvl="1"/>
            <a:r>
              <a:rPr lang="en-US" dirty="0" smtClean="0"/>
              <a:t>No proven prevention measures</a:t>
            </a:r>
          </a:p>
          <a:p>
            <a:pPr lvl="1"/>
            <a:r>
              <a:rPr lang="en-US" dirty="0" smtClean="0"/>
              <a:t>Infection can usually be eradicated with combined antibiotic treatment</a:t>
            </a:r>
          </a:p>
          <a:p>
            <a:pPr lvl="2"/>
            <a:r>
              <a:rPr lang="en-US" dirty="0" smtClean="0"/>
              <a:t>Medication is also used to inhibit production of stomach acid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Helicobacter pylori </a:t>
            </a:r>
            <a:r>
              <a:rPr lang="en-US" smtClean="0"/>
              <a:t>Gastritis</a:t>
            </a:r>
          </a:p>
        </p:txBody>
      </p:sp>
      <p:pic>
        <p:nvPicPr>
          <p:cNvPr id="24582" name="Picture 6" descr="nes95432_t25_02"/>
          <p:cNvPicPr>
            <a:picLocks noChangeAspect="1" noChangeArrowheads="1"/>
          </p:cNvPicPr>
          <p:nvPr/>
        </p:nvPicPr>
        <p:blipFill>
          <a:blip r:embed="rId3" cstate="print"/>
          <a:srcRect t="454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Digestive System Infections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Sometimes referred to as the alimentary or gastrointestinal 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Passageway running from mouth to anus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One of the body’s boundaries from the environment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Major route of microbial invasion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Main purpose to provide nutrients to body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Divided into upper and lower tracts</a:t>
            </a:r>
          </a:p>
        </p:txBody>
      </p:sp>
      <p:pic>
        <p:nvPicPr>
          <p:cNvPr id="4100" name="Picture 5" descr="f24-1_the_alimentary_s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219200"/>
            <a:ext cx="4038600" cy="439375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nign gastric ulc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349" b="1434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B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enign Gastric Ulcer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eep gastric ulcer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451" b="1245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Deep Gastric Ulcer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Herpes Simplex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Extremely widespread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Many manifestations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Most common form begins in mouth and throat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Infection persists for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Virus transmissible with saliva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Disease usually insignificant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Disease can be fatal in immunodeficiency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6" name="Picture 5" descr="herpes simplex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4343400"/>
            <a:ext cx="5410200" cy="2057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Symptoms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Typically begin during childhood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Common symptoms include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Fever and blisters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First lesions which lead to ulcers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Ulcers in mouth and throat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Generally painful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Heal without treatment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After healing disease becomes latent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Symptom recurrence usually begins on the lips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Marked by tingling, itching, burning or painful sensation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Causative Agent - Herpes simplex virus (HSV)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types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HSV 1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Occurs mainly on the lips and mouth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HSV 2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Responsible for most genital infections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endParaRPr lang="en-US" sz="2400" dirty="0"/>
          </a:p>
        </p:txBody>
      </p:sp>
      <p:pic>
        <p:nvPicPr>
          <p:cNvPr id="4" name="Picture 3" descr="herpes simplex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114800"/>
            <a:ext cx="480441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Herpes Simplex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Pathogenesis</a:t>
            </a:r>
          </a:p>
          <a:p>
            <a:pPr lvl="1" eaLnBrk="1" hangingPunct="1"/>
            <a:r>
              <a:rPr lang="en-US" sz="2400" dirty="0" smtClean="0"/>
              <a:t>HSV 1</a:t>
            </a:r>
          </a:p>
          <a:p>
            <a:pPr lvl="2" eaLnBrk="1" hangingPunct="1"/>
            <a:r>
              <a:rPr lang="en-US" dirty="0" smtClean="0"/>
              <a:t>Virus multiplies in epithelial cells of mouth or throat</a:t>
            </a:r>
          </a:p>
          <a:p>
            <a:pPr lvl="2" eaLnBrk="1" hangingPunct="1"/>
            <a:r>
              <a:rPr lang="en-US" dirty="0" smtClean="0"/>
              <a:t>Blisters form</a:t>
            </a:r>
          </a:p>
          <a:p>
            <a:pPr lvl="3" eaLnBrk="1" hangingPunct="1"/>
            <a:r>
              <a:rPr lang="en-US" dirty="0" smtClean="0"/>
              <a:t>Blisters contain large numbers of mature </a:t>
            </a:r>
            <a:r>
              <a:rPr lang="en-US" dirty="0" err="1" smtClean="0"/>
              <a:t>virions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Some </a:t>
            </a:r>
            <a:r>
              <a:rPr lang="en-US" dirty="0" err="1" smtClean="0"/>
              <a:t>virions</a:t>
            </a:r>
            <a:r>
              <a:rPr lang="en-US" dirty="0" smtClean="0"/>
              <a:t> carried to lymph vessels and nodes</a:t>
            </a:r>
          </a:p>
          <a:p>
            <a:pPr lvl="3" eaLnBrk="1" hangingPunct="1"/>
            <a:r>
              <a:rPr lang="en-US" dirty="0" smtClean="0"/>
              <a:t>Immune response produced limits infection</a:t>
            </a:r>
          </a:p>
          <a:p>
            <a:pPr lvl="2" eaLnBrk="1" hangingPunct="1"/>
            <a:r>
              <a:rPr lang="en-US" dirty="0" smtClean="0"/>
              <a:t>Some </a:t>
            </a:r>
            <a:r>
              <a:rPr lang="en-US" dirty="0" err="1" smtClean="0"/>
              <a:t>virions</a:t>
            </a:r>
            <a:r>
              <a:rPr lang="en-US" dirty="0" smtClean="0"/>
              <a:t> enter sensory nerves as latent virus</a:t>
            </a:r>
          </a:p>
          <a:p>
            <a:pPr lvl="1" eaLnBrk="1" hangingPunct="1"/>
            <a:r>
              <a:rPr lang="en-US" dirty="0" smtClean="0"/>
              <a:t>Latent virus can become infectious</a:t>
            </a:r>
          </a:p>
          <a:p>
            <a:pPr lvl="2" eaLnBrk="1" hangingPunct="1"/>
            <a:r>
              <a:rPr lang="en-US" dirty="0" smtClean="0"/>
              <a:t>Viruses are carried by nerves to skin or mucous membranes</a:t>
            </a:r>
          </a:p>
          <a:p>
            <a:pPr lvl="3" eaLnBrk="1" hangingPunct="1"/>
            <a:r>
              <a:rPr lang="en-US" dirty="0" smtClean="0"/>
              <a:t>Viruses produce recurrent disease</a:t>
            </a:r>
          </a:p>
          <a:p>
            <a:pPr lvl="1" eaLnBrk="1" hangingPunct="1"/>
            <a:r>
              <a:rPr lang="en-US" dirty="0" smtClean="0"/>
              <a:t>Stress can precipitate recurrences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Herpes Simplex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Epidemiology</a:t>
            </a:r>
          </a:p>
          <a:p>
            <a:pPr lvl="1" eaLnBrk="1" hangingPunct="1"/>
            <a:r>
              <a:rPr lang="en-US" dirty="0" smtClean="0"/>
              <a:t>Extremely widespread</a:t>
            </a:r>
          </a:p>
          <a:p>
            <a:pPr lvl="2" eaLnBrk="1" hangingPunct="1"/>
            <a:r>
              <a:rPr lang="en-US" dirty="0" smtClean="0"/>
              <a:t>Infects 90% of some US inner-city populations</a:t>
            </a:r>
          </a:p>
          <a:p>
            <a:pPr lvl="2" eaLnBrk="1" hangingPunct="1"/>
            <a:r>
              <a:rPr lang="en-US" dirty="0" smtClean="0"/>
              <a:t>Estimated 20% to 40% of Americans suffer from recurrent disease</a:t>
            </a:r>
          </a:p>
          <a:p>
            <a:pPr lvl="1" eaLnBrk="1" hangingPunct="1"/>
            <a:r>
              <a:rPr lang="en-US" dirty="0" smtClean="0"/>
              <a:t>Transmitted by close physical contact</a:t>
            </a:r>
          </a:p>
          <a:p>
            <a:pPr lvl="2" eaLnBrk="1" hangingPunct="1"/>
            <a:r>
              <a:rPr lang="en-US" dirty="0" smtClean="0"/>
              <a:t>Virus can survive for several hours on plastic and cloth</a:t>
            </a:r>
          </a:p>
          <a:p>
            <a:pPr lvl="2" eaLnBrk="1" hangingPunct="1"/>
            <a:r>
              <a:rPr lang="en-US" dirty="0" smtClean="0"/>
              <a:t>Greatest risk of transmission is contact with lesion or infected saliva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err="1" smtClean="0"/>
              <a:t>Antivirals</a:t>
            </a:r>
            <a:r>
              <a:rPr lang="en-US" dirty="0" smtClean="0"/>
              <a:t> such as acyclovir have proved effective in treatment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erpes simplex 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6019800" cy="3558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pes simplex 4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118" y="457200"/>
            <a:ext cx="8080481" cy="60197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Herpes Simplex</a:t>
            </a:r>
          </a:p>
        </p:txBody>
      </p:sp>
      <p:pic>
        <p:nvPicPr>
          <p:cNvPr id="29702" name="Picture 6" descr="nes95432_t25_03"/>
          <p:cNvPicPr>
            <a:picLocks noChangeAspect="1" noChangeArrowheads="1"/>
          </p:cNvPicPr>
          <p:nvPr/>
        </p:nvPicPr>
        <p:blipFill>
          <a:blip r:embed="rId3" cstate="print"/>
          <a:srcRect t="3660"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Normal Microbiota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3886200" cy="6019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Important in protecting body from invasion</a:t>
            </a:r>
          </a:p>
          <a:p>
            <a:pPr eaLnBrk="1" hangingPunct="1"/>
            <a:r>
              <a:rPr lang="en-US" sz="2800" dirty="0" smtClean="0"/>
              <a:t>Flora of digestive tract mainly found in the oral cavity and intestines</a:t>
            </a:r>
          </a:p>
          <a:p>
            <a:pPr lvl="1" eaLnBrk="1" hangingPunct="1"/>
            <a:r>
              <a:rPr lang="en-US" sz="2400" dirty="0" smtClean="0"/>
              <a:t>Esophagus has very little flora</a:t>
            </a:r>
          </a:p>
          <a:p>
            <a:pPr lvl="1" eaLnBrk="1" hangingPunct="1"/>
            <a:r>
              <a:rPr lang="en-US" sz="2400" dirty="0" smtClean="0"/>
              <a:t>Normal stomach is devoid of microorganisms</a:t>
            </a:r>
          </a:p>
          <a:p>
            <a:pPr lvl="2" eaLnBrk="1" hangingPunct="1"/>
            <a:r>
              <a:rPr lang="en-US" sz="2000" dirty="0" smtClean="0"/>
              <a:t>Killed by stomach acid</a:t>
            </a:r>
          </a:p>
        </p:txBody>
      </p:sp>
      <p:pic>
        <p:nvPicPr>
          <p:cNvPr id="5127" name="Picture 7" descr="nes95432_2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914400"/>
            <a:ext cx="479266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Classic example of severe diarrhea</a:t>
            </a:r>
          </a:p>
          <a:p>
            <a:pPr lvl="2"/>
            <a:r>
              <a:rPr lang="en-US" dirty="0" smtClean="0"/>
              <a:t>Can amount to loss of 20 liters of fluid per day</a:t>
            </a:r>
          </a:p>
          <a:p>
            <a:pPr lvl="3"/>
            <a:r>
              <a:rPr lang="en-US" dirty="0" smtClean="0"/>
              <a:t>Often termed “rice water stools” due to appearance</a:t>
            </a:r>
          </a:p>
          <a:p>
            <a:pPr lvl="1"/>
            <a:r>
              <a:rPr lang="en-US" dirty="0" smtClean="0"/>
              <a:t>Vomiting common in most cases</a:t>
            </a:r>
          </a:p>
          <a:p>
            <a:pPr lvl="2"/>
            <a:r>
              <a:rPr lang="en-US" dirty="0" smtClean="0"/>
              <a:t>Usually occurs at the onset of disease</a:t>
            </a:r>
          </a:p>
          <a:p>
            <a:pPr lvl="1"/>
            <a:r>
              <a:rPr lang="en-US" dirty="0" smtClean="0"/>
              <a:t>Many suffer muscles cramps</a:t>
            </a:r>
          </a:p>
          <a:p>
            <a:pPr lvl="2"/>
            <a:r>
              <a:rPr lang="en-US" dirty="0" smtClean="0"/>
              <a:t>Caused by loss of fluid and electrolytes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Causative Agent - </a:t>
            </a:r>
            <a:r>
              <a:rPr lang="en-US" i="1" dirty="0" err="1" smtClean="0"/>
              <a:t>Vibrio</a:t>
            </a:r>
            <a:r>
              <a:rPr lang="en-US" i="1" dirty="0" smtClean="0"/>
              <a:t> </a:t>
            </a:r>
            <a:r>
              <a:rPr lang="en-US" i="1" dirty="0" err="1" smtClean="0"/>
              <a:t>cholerae</a:t>
            </a:r>
            <a:endParaRPr lang="en-US" dirty="0" smtClean="0"/>
          </a:p>
          <a:p>
            <a:pPr lvl="1"/>
            <a:r>
              <a:rPr lang="en-US" dirty="0" smtClean="0"/>
              <a:t>Tolerates high alkaline environment</a:t>
            </a:r>
          </a:p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Large numbers must be ingested to effect disease due to sensitivity to stomach acid</a:t>
            </a:r>
          </a:p>
          <a:p>
            <a:pPr lvl="1"/>
            <a:r>
              <a:rPr lang="en-US" dirty="0" smtClean="0"/>
              <a:t>In small intestine, organisms adhere to epithelial lining and multiply there</a:t>
            </a:r>
          </a:p>
          <a:p>
            <a:r>
              <a:rPr lang="en-US" dirty="0" smtClean="0"/>
              <a:t>Pathogenesis </a:t>
            </a:r>
          </a:p>
          <a:p>
            <a:pPr lvl="1"/>
            <a:r>
              <a:rPr lang="en-US" dirty="0" smtClean="0"/>
              <a:t>Bacteria-produced toxin</a:t>
            </a:r>
          </a:p>
          <a:p>
            <a:pPr lvl="2"/>
            <a:r>
              <a:rPr lang="en-US" dirty="0" smtClean="0"/>
              <a:t>Cholera toxin</a:t>
            </a:r>
          </a:p>
          <a:p>
            <a:pPr lvl="3"/>
            <a:r>
              <a:rPr lang="en-US" dirty="0" smtClean="0"/>
              <a:t>Responsible for symptoms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Cholera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Epidemiology</a:t>
            </a:r>
          </a:p>
          <a:p>
            <a:pPr lvl="1" eaLnBrk="1" hangingPunct="1"/>
            <a:r>
              <a:rPr lang="en-US" smtClean="0"/>
              <a:t>Fecal contamination of water most common source of transmission</a:t>
            </a:r>
          </a:p>
          <a:p>
            <a:pPr lvl="2" eaLnBrk="1" hangingPunct="1"/>
            <a:r>
              <a:rPr lang="en-US" smtClean="0"/>
              <a:t>Crabs and vegetable fertilized with human feces have also been implicated</a:t>
            </a:r>
          </a:p>
          <a:p>
            <a:pPr lvl="1" eaLnBrk="1" hangingPunct="1"/>
            <a:r>
              <a:rPr lang="en-US" smtClean="0"/>
              <a:t>Person with cholera may discharge at least    1 million bacteria per milliliter of feces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Cholera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Prevention </a:t>
            </a:r>
          </a:p>
          <a:p>
            <a:pPr lvl="1" eaLnBrk="1" hangingPunct="1"/>
            <a:r>
              <a:rPr lang="en-US" dirty="0" smtClean="0"/>
              <a:t>Depends largely on </a:t>
            </a:r>
          </a:p>
          <a:p>
            <a:pPr lvl="2" eaLnBrk="1" hangingPunct="1"/>
            <a:r>
              <a:rPr lang="en-US" dirty="0" smtClean="0"/>
              <a:t>Adequate sanitation</a:t>
            </a:r>
          </a:p>
          <a:p>
            <a:pPr lvl="2" eaLnBrk="1" hangingPunct="1"/>
            <a:r>
              <a:rPr lang="en-US" dirty="0" smtClean="0"/>
              <a:t>Availability of safe water supplies</a:t>
            </a:r>
          </a:p>
          <a:p>
            <a:pPr lvl="1" eaLnBrk="1" hangingPunct="1"/>
            <a:r>
              <a:rPr lang="en-US" dirty="0" smtClean="0"/>
              <a:t>Travelers should cook food immediately before eating</a:t>
            </a:r>
          </a:p>
          <a:p>
            <a:pPr lvl="2" eaLnBrk="1" hangingPunct="1"/>
            <a:r>
              <a:rPr lang="en-US" dirty="0" smtClean="0"/>
              <a:t>Fruit should be peeled personally</a:t>
            </a:r>
          </a:p>
          <a:p>
            <a:pPr lvl="2" eaLnBrk="1" hangingPunct="1"/>
            <a:r>
              <a:rPr lang="en-US" dirty="0" smtClean="0"/>
              <a:t>Avoid ice unless made with boiled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Treatment depends on rapid replacement of fluids and electrolytes</a:t>
            </a:r>
          </a:p>
          <a:p>
            <a:pPr lvl="2"/>
            <a:r>
              <a:rPr lang="en-US" dirty="0" smtClean="0"/>
              <a:t>Essential before irreversible damage to vital organs</a:t>
            </a:r>
          </a:p>
          <a:p>
            <a:pPr lvl="1"/>
            <a:r>
              <a:rPr lang="en-US" dirty="0" smtClean="0"/>
              <a:t>Replacement of fluids and electrolytes decreases mortality to less than 1%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Cholera</a:t>
            </a:r>
          </a:p>
        </p:txBody>
      </p:sp>
      <p:pic>
        <p:nvPicPr>
          <p:cNvPr id="39943" name="Picture 7" descr="nes95432_t25_05"/>
          <p:cNvPicPr>
            <a:picLocks noChangeAspect="1" noChangeArrowheads="1"/>
          </p:cNvPicPr>
          <p:nvPr/>
        </p:nvPicPr>
        <p:blipFill>
          <a:blip r:embed="rId3" cstate="print"/>
          <a:srcRect t="563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pic>
        <p:nvPicPr>
          <p:cNvPr id="4" name="Content Placeholder 3" descr="chol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61200"/>
            <a:ext cx="8458200" cy="636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Shigellosis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Classic symptom is dysentery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 symptoms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Headache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Vomiting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Fever stiff neck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Convulsions (rare)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Joint pain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Commonly fatal for infants in developing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Shigellosis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Causative Agent - Four species of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flexnuri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boydii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sonnei</a:t>
            </a:r>
            <a:endParaRPr lang="en-US" i="1" dirty="0" smtClean="0"/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dysenterriae</a:t>
            </a:r>
            <a:endParaRPr lang="en-US" i="1" dirty="0" smtClean="0"/>
          </a:p>
          <a:p>
            <a:r>
              <a:rPr lang="en-US" dirty="0" smtClean="0"/>
              <a:t>All species can cause shigellosis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What Is Shigellosis?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Shigellosis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Pathogenesis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First step is phagocytosis of bacteria by cells in the large intestine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Cells transport bacteria beneath epithelium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Bacteria adhere to specific receptors near base of epithelial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Bacteria multiply at high rate</a:t>
            </a:r>
          </a:p>
          <a:p>
            <a:r>
              <a:rPr lang="en-US" dirty="0" smtClean="0"/>
              <a:t>Pathogenesis</a:t>
            </a:r>
          </a:p>
          <a:p>
            <a:pPr lvl="1"/>
            <a:r>
              <a:rPr lang="en-US" i="1" dirty="0" smtClean="0"/>
              <a:t>S. </a:t>
            </a:r>
            <a:r>
              <a:rPr lang="en-US" i="1" dirty="0" err="1" smtClean="0"/>
              <a:t>dysenteriae</a:t>
            </a:r>
            <a:endParaRPr lang="en-US" i="1" dirty="0" smtClean="0"/>
          </a:p>
          <a:p>
            <a:pPr lvl="2"/>
            <a:r>
              <a:rPr lang="en-US" sz="2000" dirty="0" smtClean="0"/>
              <a:t>Rarely encountered in United States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 err="1" smtClean="0"/>
              <a:t>Microbiota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dirty="0" smtClean="0"/>
              <a:t>Mouth</a:t>
            </a:r>
          </a:p>
          <a:p>
            <a:pPr lvl="1"/>
            <a:r>
              <a:rPr lang="en-US" sz="2800" dirty="0" smtClean="0"/>
              <a:t>Relatively few species colonize oral cavity</a:t>
            </a:r>
          </a:p>
          <a:p>
            <a:pPr lvl="2"/>
            <a:r>
              <a:rPr lang="en-US" sz="2800" dirty="0" smtClean="0"/>
              <a:t>Streptococcal species most common</a:t>
            </a:r>
          </a:p>
          <a:p>
            <a:pPr lvl="1"/>
            <a:r>
              <a:rPr lang="en-US" sz="2800" dirty="0" smtClean="0"/>
              <a:t>Host limits number of bacteria on mucous membranes</a:t>
            </a:r>
          </a:p>
          <a:p>
            <a:pPr lvl="2"/>
            <a:r>
              <a:rPr lang="en-US" sz="2800" dirty="0" smtClean="0"/>
              <a:t>Membrane cells constantly shedding</a:t>
            </a:r>
          </a:p>
          <a:p>
            <a:pPr lvl="1"/>
            <a:r>
              <a:rPr lang="en-US" sz="2800" dirty="0" smtClean="0"/>
              <a:t>Teeth are </a:t>
            </a:r>
            <a:r>
              <a:rPr lang="en-US" sz="2800" dirty="0" err="1" smtClean="0"/>
              <a:t>nonshedding</a:t>
            </a:r>
            <a:r>
              <a:rPr lang="en-US" sz="2800" dirty="0" smtClean="0"/>
              <a:t> surface</a:t>
            </a:r>
          </a:p>
          <a:p>
            <a:pPr lvl="2"/>
            <a:r>
              <a:rPr lang="en-US" sz="2800" dirty="0" smtClean="0"/>
              <a:t>Large numbers of bacteria can collect and form </a:t>
            </a:r>
            <a:r>
              <a:rPr lang="en-US" sz="2800" dirty="0" err="1" smtClean="0"/>
              <a:t>biofilm</a:t>
            </a:r>
            <a:endParaRPr lang="en-US" sz="2800" dirty="0" smtClean="0"/>
          </a:p>
          <a:p>
            <a:pPr lvl="3"/>
            <a:r>
              <a:rPr lang="en-US" sz="2800" dirty="0" smtClean="0"/>
              <a:t>Masses of bacteria termed dental plaque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Shigellosis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Epidemiology</a:t>
            </a:r>
          </a:p>
          <a:p>
            <a:pPr lvl="1" eaLnBrk="1" hangingPunct="1"/>
            <a:r>
              <a:rPr lang="en-US" dirty="0" smtClean="0"/>
              <a:t>Generally has a human source of transmission</a:t>
            </a:r>
          </a:p>
          <a:p>
            <a:pPr lvl="2" eaLnBrk="1" hangingPunct="1"/>
            <a:r>
              <a:rPr lang="en-US" dirty="0" smtClean="0"/>
              <a:t>Transmitted fecal-oral route</a:t>
            </a:r>
          </a:p>
          <a:p>
            <a:pPr lvl="1" eaLnBrk="1" hangingPunct="1"/>
            <a:r>
              <a:rPr lang="en-US" dirty="0" smtClean="0"/>
              <a:t>Organism not easily killed by stomach acid</a:t>
            </a:r>
          </a:p>
          <a:p>
            <a:pPr lvl="2" eaLnBrk="1" hangingPunct="1"/>
            <a:r>
              <a:rPr lang="en-US" dirty="0" smtClean="0"/>
              <a:t>Does not have a high infecting dose</a:t>
            </a:r>
          </a:p>
          <a:p>
            <a:pPr lvl="3" eaLnBrk="1" hangingPunct="1"/>
            <a:r>
              <a:rPr lang="en-US" dirty="0" smtClean="0"/>
              <a:t>As few as 10 organisms</a:t>
            </a:r>
          </a:p>
          <a:p>
            <a:pPr lvl="1" eaLnBrk="1" hangingPunct="1"/>
            <a:r>
              <a:rPr lang="en-US" dirty="0" smtClean="0"/>
              <a:t>Transmission occurs most often as a result of overcrowding</a:t>
            </a:r>
          </a:p>
          <a:p>
            <a:pPr lvl="2" eaLnBrk="1" hangingPunct="1"/>
            <a:r>
              <a:rPr lang="en-US" dirty="0" smtClean="0"/>
              <a:t>Also common in day cares and among homosexual men</a:t>
            </a:r>
          </a:p>
          <a:p>
            <a:pPr lvl="1" eaLnBrk="1" hangingPunct="1"/>
            <a:r>
              <a:rPr lang="en-US" dirty="0" smtClean="0"/>
              <a:t>Contaminated food and water also responsible for outbreaks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Shigellosis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Prevention and Treatment</a:t>
            </a:r>
          </a:p>
          <a:p>
            <a:pPr lvl="1" eaLnBrk="1" hangingPunct="1"/>
            <a:r>
              <a:rPr lang="en-US" sz="2400" dirty="0" smtClean="0"/>
              <a:t>Controlled by sanitary measures and surveillance of food handlers and water supplies</a:t>
            </a:r>
          </a:p>
          <a:p>
            <a:pPr lvl="1" eaLnBrk="1" hangingPunct="1"/>
            <a:r>
              <a:rPr lang="en-US" sz="2400" dirty="0" smtClean="0"/>
              <a:t>No vaccine available</a:t>
            </a:r>
          </a:p>
          <a:p>
            <a:pPr lvl="1" eaLnBrk="1" hangingPunct="1"/>
            <a:r>
              <a:rPr lang="en-US" sz="2400" dirty="0" smtClean="0"/>
              <a:t>Most important treatment is fluid and electrolyte replacement</a:t>
            </a:r>
          </a:p>
          <a:p>
            <a:pPr lvl="1" eaLnBrk="1" hangingPunct="1"/>
            <a:r>
              <a:rPr lang="en-US" sz="2400" dirty="0" smtClean="0"/>
              <a:t>Antimicrobials often used to shorten duration of symptoms</a:t>
            </a:r>
          </a:p>
          <a:p>
            <a:pPr lvl="2" eaLnBrk="1" hangingPunct="1"/>
            <a:r>
              <a:rPr lang="en-US" dirty="0" smtClean="0"/>
              <a:t>Also shorten time bacteria discharged in feces</a:t>
            </a:r>
          </a:p>
          <a:p>
            <a:pPr lvl="2" eaLnBrk="1" hangingPunct="1"/>
            <a:r>
              <a:rPr lang="en-US" dirty="0" smtClean="0"/>
              <a:t>However 20% of </a:t>
            </a:r>
            <a:r>
              <a:rPr lang="en-US" i="1" dirty="0" err="1" smtClean="0"/>
              <a:t>Shigella</a:t>
            </a:r>
            <a:r>
              <a:rPr lang="en-US" i="1" dirty="0" smtClean="0"/>
              <a:t> </a:t>
            </a:r>
            <a:r>
              <a:rPr lang="en-US" dirty="0" smtClean="0"/>
              <a:t>species are resistant to antibiotics of choice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Shigellosis</a:t>
            </a:r>
          </a:p>
        </p:txBody>
      </p:sp>
      <p:pic>
        <p:nvPicPr>
          <p:cNvPr id="46086" name="Picture 6" descr="nes95432_t25_06"/>
          <p:cNvPicPr>
            <a:picLocks noChangeAspect="1" noChangeArrowheads="1"/>
          </p:cNvPicPr>
          <p:nvPr/>
        </p:nvPicPr>
        <p:blipFill>
          <a:blip r:embed="rId3" cstate="print"/>
          <a:srcRect t="4908"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Escherichia coli</a:t>
            </a:r>
            <a:r>
              <a:rPr lang="en-US" dirty="0" smtClean="0"/>
              <a:t> 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Symptoms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Depends largely on virulence of infecting strain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Symptoms can range from vomiting and a few loose stools to profuse water diarrhea to severe cramps and bloody diarrhea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Fever not usually prominent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Recovery usually occurs within 10 days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Pathogenesis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Possesses two important virulence factors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Production of </a:t>
            </a:r>
            <a:r>
              <a:rPr lang="en-US" dirty="0" err="1" smtClean="0"/>
              <a:t>enterotoxin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Adherence to cells of small intestine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Virulence factors foster spread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i="1" smtClean="0"/>
              <a:t>Escherichia coli</a:t>
            </a:r>
            <a:r>
              <a:rPr lang="en-US" smtClean="0"/>
              <a:t> Gastroenteritis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smtClean="0"/>
              <a:t>Causative Agent</a:t>
            </a:r>
          </a:p>
          <a:p>
            <a:pPr lvl="1" eaLnBrk="1" hangingPunct="1"/>
            <a:r>
              <a:rPr lang="en-US" sz="2400" smtClean="0"/>
              <a:t>Most diarrhea causing </a:t>
            </a:r>
            <a:r>
              <a:rPr lang="en-US" sz="2400" i="1" smtClean="0"/>
              <a:t>E. coli</a:t>
            </a:r>
            <a:r>
              <a:rPr lang="en-US" sz="2400" smtClean="0"/>
              <a:t> fall into four groups</a:t>
            </a:r>
          </a:p>
          <a:p>
            <a:pPr lvl="2" eaLnBrk="1" hangingPunct="1"/>
            <a:r>
              <a:rPr lang="en-US" sz="2000" smtClean="0"/>
              <a:t>Enterotoxigenic </a:t>
            </a:r>
            <a:r>
              <a:rPr lang="en-US" sz="2000" i="1" smtClean="0"/>
              <a:t>E. coli </a:t>
            </a:r>
            <a:r>
              <a:rPr lang="en-US" sz="2000" smtClean="0"/>
              <a:t>(ETEC)</a:t>
            </a:r>
          </a:p>
          <a:p>
            <a:pPr lvl="3" eaLnBrk="1" hangingPunct="1"/>
            <a:r>
              <a:rPr lang="en-US" sz="1800" smtClean="0"/>
              <a:t>Most common cause of traveler’s diarrhea</a:t>
            </a:r>
          </a:p>
          <a:p>
            <a:pPr lvl="2" eaLnBrk="1" hangingPunct="1"/>
            <a:r>
              <a:rPr lang="en-US" sz="2000" smtClean="0"/>
              <a:t>Enteroinvasive </a:t>
            </a:r>
            <a:r>
              <a:rPr lang="en-US" sz="2000" i="1" smtClean="0"/>
              <a:t>E. coli </a:t>
            </a:r>
            <a:r>
              <a:rPr lang="en-US" sz="2000" smtClean="0"/>
              <a:t>(EIEC)</a:t>
            </a:r>
          </a:p>
          <a:p>
            <a:pPr lvl="3" eaLnBrk="1" hangingPunct="1"/>
            <a:r>
              <a:rPr lang="en-US" sz="1800" smtClean="0"/>
              <a:t>Disease closely resembles that of </a:t>
            </a:r>
            <a:r>
              <a:rPr lang="en-US" sz="1800" i="1" smtClean="0"/>
              <a:t>Shigella </a:t>
            </a:r>
            <a:r>
              <a:rPr lang="en-US" sz="1800" smtClean="0"/>
              <a:t>species</a:t>
            </a:r>
          </a:p>
          <a:p>
            <a:pPr lvl="2" eaLnBrk="1" hangingPunct="1"/>
            <a:r>
              <a:rPr lang="en-US" sz="2000" smtClean="0"/>
              <a:t>Enteropathogenic </a:t>
            </a:r>
            <a:r>
              <a:rPr lang="en-US" sz="2000" i="1" smtClean="0"/>
              <a:t>E. coli </a:t>
            </a:r>
            <a:r>
              <a:rPr lang="en-US" sz="2000" smtClean="0"/>
              <a:t>(EPEC)</a:t>
            </a:r>
          </a:p>
          <a:p>
            <a:pPr lvl="3" eaLnBrk="1" hangingPunct="1"/>
            <a:r>
              <a:rPr lang="en-US" sz="1800" smtClean="0"/>
              <a:t>Causes outbreaks in hospital nurseries and bottle fed infants in developing countries</a:t>
            </a:r>
          </a:p>
          <a:p>
            <a:pPr lvl="2" eaLnBrk="1" hangingPunct="1"/>
            <a:r>
              <a:rPr lang="en-US" sz="2000" smtClean="0"/>
              <a:t>Enterohemorrhagic </a:t>
            </a:r>
            <a:r>
              <a:rPr lang="en-US" sz="2000" i="1" smtClean="0"/>
              <a:t>E. coli </a:t>
            </a:r>
            <a:r>
              <a:rPr lang="en-US" sz="2000" smtClean="0"/>
              <a:t>(EHEC)</a:t>
            </a:r>
          </a:p>
          <a:p>
            <a:pPr lvl="3" eaLnBrk="1" hangingPunct="1"/>
            <a:r>
              <a:rPr lang="en-US" sz="1800" smtClean="0"/>
              <a:t>Often produces severe illness due to production of potent group of toxins</a:t>
            </a:r>
          </a:p>
          <a:p>
            <a:pPr lvl="4" eaLnBrk="1" hangingPunct="1"/>
            <a:r>
              <a:rPr lang="en-US" sz="1800" smtClean="0"/>
              <a:t>Toxins closely related to Shiga toxins</a:t>
            </a:r>
          </a:p>
          <a:p>
            <a:pPr lvl="3" eaLnBrk="1" hangingPunct="1"/>
            <a:r>
              <a:rPr lang="en-US" sz="1800" smtClean="0"/>
              <a:t>Most common strain O157:H7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Escherichia coli</a:t>
            </a:r>
            <a:r>
              <a:rPr lang="en-US" dirty="0" smtClean="0"/>
              <a:t> 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Epidemiology</a:t>
            </a:r>
          </a:p>
          <a:p>
            <a:pPr lvl="1"/>
            <a:r>
              <a:rPr lang="en-US" dirty="0" smtClean="0"/>
              <a:t>Epidemics occur from </a:t>
            </a:r>
          </a:p>
          <a:p>
            <a:pPr lvl="2"/>
            <a:r>
              <a:rPr lang="en-US" dirty="0" smtClean="0"/>
              <a:t>Person-to-person spread</a:t>
            </a:r>
          </a:p>
          <a:p>
            <a:pPr lvl="2"/>
            <a:r>
              <a:rPr lang="en-US" dirty="0" smtClean="0"/>
              <a:t>Contaminated food and water</a:t>
            </a:r>
          </a:p>
          <a:p>
            <a:pPr lvl="2"/>
            <a:r>
              <a:rPr lang="en-US" dirty="0" smtClean="0"/>
              <a:t>Unpasteurized milk and juices</a:t>
            </a:r>
          </a:p>
          <a:p>
            <a:pPr lvl="1"/>
            <a:r>
              <a:rPr lang="en-US" dirty="0" smtClean="0"/>
              <a:t>Humans, domestic and wild animals all sources </a:t>
            </a:r>
            <a:r>
              <a:rPr lang="en-US" sz="2000" dirty="0" smtClean="0"/>
              <a:t>of </a:t>
            </a:r>
            <a:r>
              <a:rPr lang="en-US" dirty="0" smtClean="0"/>
              <a:t>pathogenic strains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Escherichia coli</a:t>
            </a:r>
            <a:r>
              <a:rPr lang="en-US" dirty="0" smtClean="0"/>
              <a:t> Gastroenteritis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400" dirty="0" smtClean="0"/>
              <a:t>Prevention and Treatment</a:t>
            </a:r>
          </a:p>
          <a:p>
            <a:pPr lvl="1"/>
            <a:r>
              <a:rPr lang="en-US" dirty="0" smtClean="0"/>
              <a:t>Prevention directed at </a:t>
            </a:r>
          </a:p>
          <a:p>
            <a:pPr lvl="2"/>
            <a:r>
              <a:rPr lang="en-US" dirty="0" smtClean="0"/>
              <a:t>Hand washing</a:t>
            </a:r>
          </a:p>
          <a:p>
            <a:pPr lvl="2"/>
            <a:r>
              <a:rPr lang="en-US" dirty="0" smtClean="0"/>
              <a:t>Pasteurization of drinks</a:t>
            </a:r>
          </a:p>
          <a:p>
            <a:pPr lvl="2"/>
            <a:r>
              <a:rPr lang="en-US" dirty="0" smtClean="0"/>
              <a:t>Proper food preparation</a:t>
            </a:r>
          </a:p>
          <a:p>
            <a:pPr lvl="1"/>
            <a:r>
              <a:rPr lang="en-US" dirty="0" smtClean="0"/>
              <a:t>Treatment includes</a:t>
            </a:r>
          </a:p>
          <a:p>
            <a:pPr lvl="2"/>
            <a:r>
              <a:rPr lang="en-US" dirty="0" smtClean="0"/>
              <a:t>Replacement of fluids and electrolytes</a:t>
            </a:r>
          </a:p>
          <a:p>
            <a:pPr lvl="2"/>
            <a:r>
              <a:rPr lang="en-US" dirty="0" smtClean="0"/>
              <a:t>Infants may require antibiotics</a:t>
            </a:r>
          </a:p>
          <a:p>
            <a:pPr lvl="3"/>
            <a:r>
              <a:rPr lang="en-US" dirty="0" smtClean="0"/>
              <a:t>Antibiotics tend to prolong disease in adults</a:t>
            </a:r>
          </a:p>
          <a:p>
            <a:pPr lvl="1"/>
            <a:r>
              <a:rPr lang="en-US" dirty="0" smtClean="0"/>
              <a:t>Traveler’s diarrhea can be controlled with bismuth preparations</a:t>
            </a:r>
          </a:p>
          <a:p>
            <a:pPr lvl="2"/>
            <a:r>
              <a:rPr lang="en-US" dirty="0" smtClean="0"/>
              <a:t>Pepto-Bismol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Escherichia coli</a:t>
            </a:r>
            <a:r>
              <a:rPr lang="en-US" smtClean="0"/>
              <a:t> Gastroenteritis</a:t>
            </a:r>
          </a:p>
        </p:txBody>
      </p:sp>
      <p:pic>
        <p:nvPicPr>
          <p:cNvPr id="50183" name="Picture 7" descr="nes95432_t25_08"/>
          <p:cNvPicPr>
            <a:picLocks noChangeAspect="1" noChangeArrowheads="1"/>
          </p:cNvPicPr>
          <p:nvPr/>
        </p:nvPicPr>
        <p:blipFill>
          <a:blip r:embed="rId3" cstate="print"/>
          <a:srcRect t="4465"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Salmonellosis</a:t>
            </a:r>
            <a:endParaRPr lang="en-US" dirty="0" smtClean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Generally characterized by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Diarrhea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Abdominal pain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Nausea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Vomiting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Symptoms vary depending on virulence of strain and number of infecting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Symptoms are generally short-lived and mild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Salmonellosis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Causative </a:t>
            </a:r>
            <a:r>
              <a:rPr lang="en-US" dirty="0" smtClean="0"/>
              <a:t>Agent - </a:t>
            </a:r>
            <a:r>
              <a:rPr lang="en-US" i="1" dirty="0" smtClean="0"/>
              <a:t>Salmonella</a:t>
            </a:r>
            <a:r>
              <a:rPr lang="en-US" dirty="0" smtClean="0"/>
              <a:t> species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Pathogenesis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Bacteria sensitive to stomach acid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Large number required for infection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Bacteria adhere to receptors on epithelial cells of lower small intestine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Cells take up bacteria through phagocytosis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Bacteria multiply within </a:t>
            </a:r>
            <a:r>
              <a:rPr lang="en-US" dirty="0" err="1" smtClean="0"/>
              <a:t>phagosome</a:t>
            </a:r>
            <a:r>
              <a:rPr lang="en-US" dirty="0" smtClean="0"/>
              <a:t> discharged through </a:t>
            </a:r>
            <a:r>
              <a:rPr lang="en-US" dirty="0" err="1" smtClean="0"/>
              <a:t>exocytosis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Inflammatory response increases fluid secretion resulting in diarrhea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Normal Microbiota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Intestines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Small number of bacteria colonize upper small intestine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Large intestine contains very high numbers of organisms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Approximately 10</a:t>
            </a:r>
            <a:r>
              <a:rPr lang="en-US" baseline="30000" dirty="0" smtClean="0"/>
              <a:t>11</a:t>
            </a:r>
            <a:r>
              <a:rPr lang="en-US" dirty="0" smtClean="0"/>
              <a:t> bacteria per gram of feces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That is 100 billion bacteria!!!!!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High population is due to abundance of nutrients in feces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i="1" dirty="0" smtClean="0"/>
              <a:t>Escherichia coli</a:t>
            </a:r>
            <a:r>
              <a:rPr lang="en-US" dirty="0" smtClean="0"/>
              <a:t> and other </a:t>
            </a:r>
            <a:r>
              <a:rPr lang="en-US" dirty="0" err="1" smtClean="0"/>
              <a:t>enterobacteria</a:t>
            </a:r>
            <a:r>
              <a:rPr lang="en-US" dirty="0" smtClean="0"/>
              <a:t> predominate bacterial population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dirty="0" smtClean="0"/>
              <a:t>Important source of opportunistic infections</a:t>
            </a:r>
          </a:p>
          <a:p>
            <a:pPr lvl="4" eaLnBrk="1" hangingPunct="1">
              <a:lnSpc>
                <a:spcPct val="80000"/>
              </a:lnSpc>
            </a:pPr>
            <a:r>
              <a:rPr lang="en-US" dirty="0" smtClean="0"/>
              <a:t>Especially of the urinary 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Normal intestinal flora prevent pathogenic colonization of large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Salmonellosis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Some strains of serotype </a:t>
            </a:r>
            <a:r>
              <a:rPr lang="en-US" i="1" dirty="0" smtClean="0"/>
              <a:t>Salmonella </a:t>
            </a:r>
            <a:r>
              <a:rPr lang="en-US" dirty="0" err="1" smtClean="0"/>
              <a:t>Typhi</a:t>
            </a:r>
            <a:r>
              <a:rPr lang="en-US" dirty="0" smtClean="0"/>
              <a:t> are not easily eliminated</a:t>
            </a:r>
          </a:p>
          <a:p>
            <a:pPr lvl="2"/>
            <a:r>
              <a:rPr lang="en-US" dirty="0" smtClean="0"/>
              <a:t>Organisms cross membrane and resist killing by macrophages</a:t>
            </a:r>
          </a:p>
          <a:p>
            <a:pPr lvl="3"/>
            <a:r>
              <a:rPr lang="en-US" dirty="0" smtClean="0"/>
              <a:t>Bacteria multiply within macrophages then carried to bloodstream</a:t>
            </a:r>
          </a:p>
          <a:p>
            <a:pPr lvl="2"/>
            <a:r>
              <a:rPr lang="en-US" dirty="0" smtClean="0"/>
              <a:t>Organisms are released when macrophages die and invade tissues</a:t>
            </a:r>
          </a:p>
          <a:p>
            <a:pPr lvl="3"/>
            <a:r>
              <a:rPr lang="en-US" dirty="0" smtClean="0"/>
              <a:t>Can result in abscess, septicemia and shock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Salmonellosis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Bacteria can survive long periods in the environment</a:t>
            </a:r>
          </a:p>
          <a:p>
            <a:pPr lvl="1"/>
            <a:r>
              <a:rPr lang="en-US" dirty="0" smtClean="0"/>
              <a:t>Children are commonly infected</a:t>
            </a:r>
          </a:p>
          <a:p>
            <a:pPr lvl="2"/>
            <a:r>
              <a:rPr lang="en-US" dirty="0" smtClean="0"/>
              <a:t>Generally by household pets such as turtles, iguanas and baby chicks</a:t>
            </a:r>
          </a:p>
          <a:p>
            <a:pPr lvl="1"/>
            <a:r>
              <a:rPr lang="en-US" dirty="0" smtClean="0"/>
              <a:t>Most cases have an animal source</a:t>
            </a:r>
          </a:p>
          <a:p>
            <a:pPr lvl="3"/>
            <a:r>
              <a:rPr lang="en-US" dirty="0" smtClean="0"/>
              <a:t>Enteric fevers, such as those caused by </a:t>
            </a:r>
            <a:r>
              <a:rPr lang="en-US" i="1" dirty="0" smtClean="0"/>
              <a:t>Salmonella</a:t>
            </a:r>
            <a:r>
              <a:rPr lang="en-US" dirty="0" smtClean="0"/>
              <a:t> </a:t>
            </a:r>
            <a:r>
              <a:rPr lang="en-US" dirty="0" err="1" smtClean="0"/>
              <a:t>Typhi</a:t>
            </a:r>
            <a:r>
              <a:rPr lang="en-US" dirty="0" smtClean="0"/>
              <a:t> are generally the exception</a:t>
            </a:r>
          </a:p>
          <a:p>
            <a:pPr lvl="3"/>
            <a:r>
              <a:rPr lang="en-US" dirty="0" smtClean="0"/>
              <a:t>“Typhoid Mary” notorious carrier</a:t>
            </a:r>
          </a:p>
          <a:p>
            <a:pPr lvl="4"/>
            <a:r>
              <a:rPr lang="en-US" dirty="0" smtClean="0"/>
              <a:t>Caused at least 53 cases over 15 years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Salmonellosis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smtClean="0"/>
              <a:t>Control depends on reporting cases and tracing source of outbreak</a:t>
            </a:r>
          </a:p>
          <a:p>
            <a:pPr lvl="1"/>
            <a:r>
              <a:rPr lang="en-US" dirty="0" smtClean="0"/>
              <a:t>Adequate cooking kills bacterium</a:t>
            </a:r>
          </a:p>
          <a:p>
            <a:pPr lvl="1"/>
            <a:r>
              <a:rPr lang="en-US" dirty="0" smtClean="0"/>
              <a:t>Vaccine available for prevention of typhoid fever</a:t>
            </a:r>
          </a:p>
          <a:p>
            <a:pPr lvl="2"/>
            <a:r>
              <a:rPr lang="en-US" dirty="0" smtClean="0"/>
              <a:t>Vaccine 50% to 75% effective</a:t>
            </a:r>
          </a:p>
          <a:p>
            <a:pPr lvl="1"/>
            <a:r>
              <a:rPr lang="en-US" dirty="0" smtClean="0"/>
              <a:t>Surgical removal of gallbladder eliminates carrier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Salmonellosis</a:t>
            </a:r>
          </a:p>
        </p:txBody>
      </p:sp>
      <p:pic>
        <p:nvPicPr>
          <p:cNvPr id="55301" name="Picture 5" descr="nes95432_t25_09"/>
          <p:cNvPicPr>
            <a:picLocks noChangeAspect="1" noChangeArrowheads="1"/>
          </p:cNvPicPr>
          <p:nvPr/>
        </p:nvPicPr>
        <p:blipFill>
          <a:blip r:embed="rId3" cstate="print"/>
          <a:srcRect t="6218"/>
          <a:stretch>
            <a:fillRect/>
          </a:stretch>
        </p:blipFill>
        <p:spPr bwMode="auto">
          <a:xfrm>
            <a:off x="0" y="0"/>
            <a:ext cx="90971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Campylobacteriosis</a:t>
            </a:r>
            <a:endParaRPr lang="en-US" dirty="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81000" y="1295400"/>
            <a:ext cx="8305800" cy="3048000"/>
          </a:xfrm>
        </p:spPr>
        <p:txBody>
          <a:bodyPr/>
          <a:lstStyle/>
          <a:p>
            <a:pPr eaLnBrk="1" hangingPunct="1"/>
            <a:r>
              <a:rPr lang="en-US" dirty="0" smtClean="0"/>
              <a:t>Bacteria recognized in 1972</a:t>
            </a:r>
          </a:p>
          <a:p>
            <a:pPr eaLnBrk="1" hangingPunct="1"/>
            <a:r>
              <a:rPr lang="en-US" dirty="0" smtClean="0"/>
              <a:t>Leading cause of bacterial diarrhea in United States</a:t>
            </a:r>
          </a:p>
          <a:p>
            <a:pPr lvl="1" eaLnBrk="1" hangingPunct="1"/>
            <a:r>
              <a:rPr lang="en-US" dirty="0" smtClean="0"/>
              <a:t>Estimated 2.4 million cases annually</a:t>
            </a:r>
          </a:p>
          <a:p>
            <a:pPr lvl="2" eaLnBrk="1" hangingPunct="1"/>
            <a:r>
              <a:rPr lang="en-US" dirty="0" smtClean="0"/>
              <a:t>Less than 1,000 fatalities</a:t>
            </a:r>
          </a:p>
          <a:p>
            <a:pPr lvl="3" eaLnBrk="1" hangingPunct="1"/>
            <a:r>
              <a:rPr lang="en-US" dirty="0" smtClean="0"/>
              <a:t>Fatalities mostly in elderly and </a:t>
            </a:r>
            <a:r>
              <a:rPr lang="en-US" dirty="0" err="1" smtClean="0"/>
              <a:t>immunocompromised</a:t>
            </a:r>
            <a:endParaRPr lang="en-US" dirty="0" smtClean="0"/>
          </a:p>
        </p:txBody>
      </p:sp>
      <p:pic>
        <p:nvPicPr>
          <p:cNvPr id="56325" name="Picture 6" descr="f24-15_scanning_elect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4419600"/>
            <a:ext cx="6781800" cy="2057400"/>
          </a:xfrm>
          <a:noFill/>
        </p:spPr>
      </p:pic>
      <p:sp>
        <p:nvSpPr>
          <p:cNvPr id="56324" name="Rectangle 3"/>
          <p:cNvSpPr>
            <a:spLocks noGrp="1" noChangeArrowheads="1"/>
          </p:cNvSpPr>
          <p:nvPr>
            <p:ph type="body" sz="half" idx="3"/>
          </p:nvPr>
        </p:nvSpPr>
        <p:spPr>
          <a:xfrm flipH="1" flipV="1">
            <a:off x="10210800" y="7239000"/>
            <a:ext cx="22098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Campylobacteriosis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Symptoms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Fever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Vomiting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Diarrhea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Abdominal cramps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Dysentery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Occurs in only about 50% of cases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Causative Agent - </a:t>
            </a:r>
            <a:r>
              <a:rPr lang="en-US" i="1" dirty="0" smtClean="0"/>
              <a:t>Campylobacter </a:t>
            </a:r>
            <a:r>
              <a:rPr lang="en-US" i="1" dirty="0" err="1" smtClean="0"/>
              <a:t>jejuni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Campylobacteriosis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Pathogenesis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Small infecting dose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Only 500 organisms required to initiate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Organisms penetrate intestinal epithelium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Bacteria multiply in and under cells and initiate inflammation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Sequel of disease is </a:t>
            </a:r>
            <a:r>
              <a:rPr lang="en-US" dirty="0" err="1" smtClean="0"/>
              <a:t>Guillain-Barr</a:t>
            </a:r>
            <a:r>
              <a:rPr lang="en-US" dirty="0" err="1" smtClean="0">
                <a:cs typeface="Arial" charset="0"/>
              </a:rPr>
              <a:t>é</a:t>
            </a:r>
            <a:r>
              <a:rPr lang="en-US" dirty="0" smtClean="0">
                <a:cs typeface="Arial" charset="0"/>
              </a:rPr>
              <a:t> Syndrome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Begins abruptly within about 10 days of onset of diarrhea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Tingling of the feet leads to progressive paralysis of the legs, arms and rest of body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Most patients require hospitalization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80% recover completely, 5% mortality despite treatment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Campylobacteriosis</a:t>
            </a:r>
            <a:endParaRPr lang="en-US" dirty="0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Epidemiology</a:t>
            </a:r>
          </a:p>
          <a:p>
            <a:pPr lvl="1" eaLnBrk="1" hangingPunct="1"/>
            <a:r>
              <a:rPr lang="en-US" dirty="0" smtClean="0"/>
              <a:t>Numerous </a:t>
            </a:r>
            <a:r>
              <a:rPr lang="en-US" dirty="0" err="1" smtClean="0"/>
              <a:t>foodborne</a:t>
            </a:r>
            <a:r>
              <a:rPr lang="en-US" dirty="0" smtClean="0"/>
              <a:t> and waterborne outbreaks have been reported</a:t>
            </a:r>
          </a:p>
          <a:p>
            <a:pPr lvl="2" eaLnBrk="1" hangingPunct="1"/>
            <a:r>
              <a:rPr lang="en-US" dirty="0" smtClean="0"/>
              <a:t>Most cases sporadic</a:t>
            </a:r>
          </a:p>
          <a:p>
            <a:pPr lvl="1" eaLnBrk="1" hangingPunct="1"/>
            <a:r>
              <a:rPr lang="en-US" dirty="0" smtClean="0"/>
              <a:t>Causative agent lives in intestine of variety of domestic animals</a:t>
            </a:r>
          </a:p>
          <a:p>
            <a:pPr lvl="2" eaLnBrk="1" hangingPunct="1"/>
            <a:r>
              <a:rPr lang="en-US" dirty="0" smtClean="0"/>
              <a:t>Particularly poultry</a:t>
            </a:r>
          </a:p>
          <a:p>
            <a:pPr lvl="2" eaLnBrk="1" hangingPunct="1"/>
            <a:r>
              <a:rPr lang="en-US" dirty="0" smtClean="0"/>
              <a:t>One drop of juice from raw chicken can contain infective dose</a:t>
            </a:r>
          </a:p>
          <a:p>
            <a:pPr lvl="1" eaLnBrk="1" hangingPunct="1"/>
            <a:r>
              <a:rPr lang="en-US" dirty="0" smtClean="0"/>
              <a:t>Epidemics have occurred due to unpasteurized milk</a:t>
            </a:r>
          </a:p>
          <a:p>
            <a:pPr lvl="1" eaLnBrk="1" hangingPunct="1"/>
            <a:r>
              <a:rPr lang="en-US" dirty="0" smtClean="0"/>
              <a:t>Person-to-person spread </a:t>
            </a:r>
            <a:r>
              <a:rPr lang="en-US" sz="2400" dirty="0" smtClean="0"/>
              <a:t>rare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Campylobacteriosis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smtClean="0"/>
              <a:t>Prevention directed at proper treatment of water and food</a:t>
            </a:r>
          </a:p>
          <a:p>
            <a:pPr lvl="2"/>
            <a:r>
              <a:rPr lang="en-US" dirty="0" smtClean="0"/>
              <a:t>Pasteurization of drinks and proper cooking and handling of raw food</a:t>
            </a:r>
          </a:p>
          <a:p>
            <a:pPr lvl="1"/>
            <a:r>
              <a:rPr lang="en-US" dirty="0" smtClean="0"/>
              <a:t>Most cases of </a:t>
            </a:r>
            <a:r>
              <a:rPr lang="en-US" dirty="0" err="1" smtClean="0"/>
              <a:t>campylobacteriosis</a:t>
            </a:r>
            <a:r>
              <a:rPr lang="en-US" dirty="0" smtClean="0"/>
              <a:t> subside without antimicrobial treatment in about 10 days</a:t>
            </a:r>
          </a:p>
          <a:p>
            <a:pPr lvl="2"/>
            <a:r>
              <a:rPr lang="en-US" dirty="0" smtClean="0"/>
              <a:t>Erythromycin recommended for severe cases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Campylobacteriosis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 flipH="1" flipV="1">
            <a:off x="-3048000" y="7315200"/>
            <a:ext cx="1524000" cy="457200"/>
          </a:xfrm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  <p:pic>
        <p:nvPicPr>
          <p:cNvPr id="59398" name="Picture 6" descr="nes95432_t25_10"/>
          <p:cNvPicPr>
            <a:picLocks noChangeAspect="1" noChangeArrowheads="1"/>
          </p:cNvPicPr>
          <p:nvPr/>
        </p:nvPicPr>
        <p:blipFill>
          <a:blip r:embed="rId3" cstate="print"/>
          <a:srcRect t="58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724400" cy="5715000"/>
          </a:xfrm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  <p:pic>
        <p:nvPicPr>
          <p:cNvPr id="7174" name="Picture 6" descr="nes95432_2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10" y="82023"/>
            <a:ext cx="8835890" cy="666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Symptoms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Fatigue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Fever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Loss of appetite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Nausea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Right side abdominal pain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Dark-colored urine and clay colored feces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Jaundice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Children less than 6 years old are generally asymptomatic nearly 70%</a:t>
            </a:r>
          </a:p>
          <a:p>
            <a:pPr lvl="1"/>
            <a:r>
              <a:rPr lang="en-US" dirty="0" smtClean="0"/>
              <a:t>20% of adults require hospitalization</a:t>
            </a:r>
          </a:p>
          <a:p>
            <a:pPr lvl="1"/>
            <a:r>
              <a:rPr lang="en-US" dirty="0" smtClean="0"/>
              <a:t>Full recovery in about 2 months</a:t>
            </a:r>
          </a:p>
          <a:p>
            <a:pPr lvl="1"/>
            <a:r>
              <a:rPr lang="en-US" dirty="0" smtClean="0"/>
              <a:t>Formally called infectious hepatitis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 smtClean="0"/>
              <a:t>Hepatitis 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665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114800" cy="5029200"/>
          </a:xfrm>
        </p:spPr>
        <p:txBody>
          <a:bodyPr/>
          <a:lstStyle/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Insert Figure 25.18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66565" name="Picture 3" descr="Fig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8" y="0"/>
            <a:ext cx="9027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Transmission from ingestion of contaminated food or water</a:t>
            </a:r>
          </a:p>
          <a:p>
            <a:pPr lvl="1"/>
            <a:r>
              <a:rPr lang="en-US" dirty="0" smtClean="0"/>
              <a:t>Ingested virus reaches liver by unknown route</a:t>
            </a:r>
          </a:p>
          <a:p>
            <a:pPr lvl="2"/>
            <a:r>
              <a:rPr lang="en-US" dirty="0" smtClean="0"/>
              <a:t>Liver main site of viral replication</a:t>
            </a:r>
          </a:p>
          <a:p>
            <a:pPr lvl="2"/>
            <a:r>
              <a:rPr lang="en-US" dirty="0" smtClean="0"/>
              <a:t>Only tissue know to be damaged</a:t>
            </a:r>
          </a:p>
          <a:p>
            <a:pPr lvl="1"/>
            <a:r>
              <a:rPr lang="en-US" dirty="0" smtClean="0"/>
              <a:t>Virus is released into bile</a:t>
            </a:r>
          </a:p>
          <a:p>
            <a:pPr lvl="2"/>
            <a:r>
              <a:rPr lang="en-US" dirty="0" smtClean="0"/>
              <a:t>Virus-laden bile eliminated in feces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Spreads via fecal-oral route</a:t>
            </a:r>
          </a:p>
          <a:p>
            <a:pPr lvl="1"/>
            <a:r>
              <a:rPr lang="en-US" dirty="0" smtClean="0"/>
              <a:t>Many outbreaks originated from restaurants</a:t>
            </a:r>
          </a:p>
          <a:p>
            <a:pPr lvl="2"/>
            <a:r>
              <a:rPr lang="en-US" dirty="0" smtClean="0"/>
              <a:t>Due to infected food handler</a:t>
            </a:r>
          </a:p>
          <a:p>
            <a:pPr lvl="1"/>
            <a:r>
              <a:rPr lang="en-US" dirty="0" smtClean="0"/>
              <a:t>Raw shellfish frequent source of infection</a:t>
            </a:r>
          </a:p>
          <a:p>
            <a:pPr lvl="1"/>
            <a:r>
              <a:rPr lang="en-US" dirty="0" smtClean="0"/>
              <a:t>Low socioeconomic groups make up high percentage of infected</a:t>
            </a:r>
          </a:p>
          <a:p>
            <a:pPr lvl="1"/>
            <a:r>
              <a:rPr lang="en-US" dirty="0" smtClean="0"/>
              <a:t>High risk groups include people in day care and nursing homes and homosexual men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Hepatitis 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Causative Agent - Hepatitis A virus (HAV)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Prevention and Treatment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Vaccine available since 1995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Indicated for travelers to deprived regions, homosexual men, sewer workers and healthcare workers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Gamma globulin contains HAV antibody, can be given to individuals that have been exposed</a:t>
            </a:r>
          </a:p>
          <a:p>
            <a:pPr lvl="2">
              <a:lnSpc>
                <a:spcPct val="90000"/>
              </a:lnSpc>
            </a:pPr>
            <a:r>
              <a:rPr lang="en-US" sz="2800" dirty="0" smtClean="0"/>
              <a:t>Afford short term protection if given within   2 weeks of exposure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Hepatitis 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Similar to hepatitis A</a:t>
            </a:r>
          </a:p>
          <a:p>
            <a:pPr lvl="2"/>
            <a:r>
              <a:rPr lang="en-US" dirty="0" smtClean="0"/>
              <a:t>Symptoms for hepatitis B more severe</a:t>
            </a:r>
          </a:p>
          <a:p>
            <a:pPr lvl="3"/>
            <a:r>
              <a:rPr lang="en-US" dirty="0" smtClean="0"/>
              <a:t>Causes death in 1% to 10% of hospitalized cases</a:t>
            </a:r>
          </a:p>
          <a:p>
            <a:pPr lvl="1"/>
            <a:r>
              <a:rPr lang="en-US" dirty="0" smtClean="0"/>
              <a:t>Formerly known as serum hepatitis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Causative Agent - Hepatitis B virus (HBV)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Hepatitis B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Pathogenesis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HBV carried in liver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Mechanism of liver damage unknown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Damage most likely results from immune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Virus replicates via reverse transcriptase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Viral DNA transported to host nucleus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Host mRNA makes RNA copy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RNA copy transcribed by viral reverse transcriptase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New DNA copy is genome for new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 viruses bud from host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Epidemiology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Progressive rise in reported cases between 1965 and 1985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Incidence appears to have </a:t>
            </a:r>
            <a:r>
              <a:rPr lang="en-US" dirty="0" err="1" smtClean="0"/>
              <a:t>plateaued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HBV spread mainly by blood, blood products and semen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Carriers are of major importance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Often unaware of infection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Epidemiology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Risk factors for infection include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Sharing needles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Tattooing and piercing with contaminated instruments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Shared toothbrushes, razors and towels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Sexual intercourse responsible for nearly 50% of cases in United States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smtClean="0"/>
              <a:t>Vaccine approved in 1980s</a:t>
            </a:r>
          </a:p>
          <a:p>
            <a:pPr lvl="2"/>
            <a:r>
              <a:rPr lang="en-US" dirty="0" smtClean="0"/>
              <a:t>New more effective vaccine available since 1986</a:t>
            </a:r>
          </a:p>
          <a:p>
            <a:pPr lvl="2"/>
            <a:r>
              <a:rPr lang="en-US" dirty="0" smtClean="0"/>
              <a:t>Vaccination against HBV can help prevent liver cancer caused by the virus</a:t>
            </a:r>
          </a:p>
          <a:p>
            <a:pPr lvl="1"/>
            <a:r>
              <a:rPr lang="en-US" dirty="0" smtClean="0"/>
              <a:t>Passive immunization with HBIG (hepatitis B immune globulin) offers immediate protection</a:t>
            </a:r>
          </a:p>
          <a:p>
            <a:pPr lvl="1"/>
            <a:r>
              <a:rPr lang="en-US" dirty="0" smtClean="0"/>
              <a:t>No curative treatment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2"/>
              </a:rPr>
              <a:t>Hepatitis 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Bacterial Disease of the </a:t>
            </a:r>
            <a:br>
              <a:rPr lang="en-US" sz="4000" smtClean="0"/>
            </a:br>
            <a:r>
              <a:rPr lang="en-US" sz="4000" smtClean="0"/>
              <a:t>Upper Digestive Tract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common human diseases occur in the mouth</a:t>
            </a:r>
          </a:p>
          <a:p>
            <a:pPr lvl="1" eaLnBrk="1" hangingPunct="1"/>
            <a:r>
              <a:rPr lang="en-US" sz="2400" smtClean="0"/>
              <a:t>Bacterial infections of the stomach are very uncommon</a:t>
            </a:r>
          </a:p>
          <a:p>
            <a:pPr lvl="2" eaLnBrk="1" hangingPunct="1"/>
            <a:r>
              <a:rPr lang="en-US" sz="2000" smtClean="0"/>
              <a:t>When infections do occur they can lead to ulcers</a:t>
            </a:r>
          </a:p>
          <a:p>
            <a:pPr eaLnBrk="1" hangingPunct="1"/>
            <a:r>
              <a:rPr lang="en-US" sz="2800" smtClean="0"/>
              <a:t>Oral flora can enter bloodstream during dental procedures</a:t>
            </a:r>
          </a:p>
          <a:p>
            <a:pPr lvl="1" eaLnBrk="1" hangingPunct="1"/>
            <a:r>
              <a:rPr lang="en-US" sz="2400" smtClean="0"/>
              <a:t>Can cause sub-acute bacterial endocarditis</a:t>
            </a:r>
          </a:p>
          <a:p>
            <a:pPr eaLnBrk="1" hangingPunct="1"/>
            <a:r>
              <a:rPr lang="en-US" sz="2800" smtClean="0"/>
              <a:t>Chronic gum infections play role in arterial sclerosis and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Hepatitis 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11" name="Picture 7" descr="nes95432_25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81"/>
            <a:ext cx="9144000" cy="683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Same as hepatitis A and hepatitis B</a:t>
            </a:r>
          </a:p>
          <a:p>
            <a:pPr lvl="2"/>
            <a:r>
              <a:rPr lang="en-US" dirty="0" smtClean="0"/>
              <a:t>Generally milder</a:t>
            </a:r>
          </a:p>
          <a:p>
            <a:pPr lvl="2"/>
            <a:r>
              <a:rPr lang="en-US" dirty="0" smtClean="0"/>
              <a:t>65% are asymptomatic</a:t>
            </a:r>
          </a:p>
          <a:p>
            <a:pPr lvl="2"/>
            <a:r>
              <a:rPr lang="en-US" dirty="0" smtClean="0"/>
              <a:t>25% have jaundice</a:t>
            </a:r>
          </a:p>
          <a:p>
            <a:r>
              <a:rPr lang="en-US" dirty="0" smtClean="0"/>
              <a:t>Causative Agent - Hepatitis C virus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Hepatitis C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Pathogenesis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Few details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Infection transmitted via contact with infected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Incubation period average 6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Over 80% develop chronic infections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Virus infects the liver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Incites inflammatory and immune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Disease comes and goes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Individuals have times of near normalcy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10% to 20% will develop cirrhosis or liver cancer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Mechanism of exposure not always obvious</a:t>
            </a:r>
          </a:p>
          <a:p>
            <a:pPr lvl="1"/>
            <a:r>
              <a:rPr lang="en-US" dirty="0" smtClean="0"/>
              <a:t>Risk factors include</a:t>
            </a:r>
          </a:p>
          <a:p>
            <a:pPr lvl="2"/>
            <a:r>
              <a:rPr lang="en-US" dirty="0" smtClean="0"/>
              <a:t>Sharing toothbrush, razors, towels</a:t>
            </a:r>
          </a:p>
          <a:p>
            <a:pPr lvl="2"/>
            <a:r>
              <a:rPr lang="en-US" dirty="0" smtClean="0"/>
              <a:t>Tattooing and piercing with unclean instrument</a:t>
            </a:r>
          </a:p>
          <a:p>
            <a:pPr lvl="2"/>
            <a:r>
              <a:rPr lang="en-US" dirty="0" smtClean="0"/>
              <a:t>Sharing syringes</a:t>
            </a:r>
          </a:p>
          <a:p>
            <a:pPr lvl="3"/>
            <a:r>
              <a:rPr lang="en-US" dirty="0" smtClean="0"/>
              <a:t>60% of US cases due to sharing needles</a:t>
            </a:r>
          </a:p>
          <a:p>
            <a:pPr lvl="1"/>
            <a:r>
              <a:rPr lang="en-US" dirty="0" smtClean="0"/>
              <a:t>Transmission via intercourse most likely rare</a:t>
            </a:r>
          </a:p>
          <a:p>
            <a:pPr lvl="2"/>
            <a:r>
              <a:rPr lang="en-US" dirty="0" smtClean="0"/>
              <a:t>Can occur if multiple partners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smtClean="0"/>
              <a:t>No vaccine for HCV</a:t>
            </a:r>
          </a:p>
          <a:p>
            <a:pPr lvl="2"/>
            <a:r>
              <a:rPr lang="en-US" dirty="0" smtClean="0"/>
              <a:t>Vaccination against A and B seem to give some protection</a:t>
            </a:r>
          </a:p>
          <a:p>
            <a:pPr lvl="1"/>
            <a:r>
              <a:rPr lang="en-US" dirty="0" smtClean="0"/>
              <a:t>Avoidance of alcohol to limit effect on liver</a:t>
            </a:r>
          </a:p>
          <a:p>
            <a:pPr lvl="1"/>
            <a:r>
              <a:rPr lang="en-US" dirty="0" smtClean="0"/>
              <a:t>No satisfactory treatment</a:t>
            </a:r>
          </a:p>
          <a:p>
            <a:pPr lvl="2"/>
            <a:r>
              <a:rPr lang="en-US" dirty="0" smtClean="0"/>
              <a:t>Some are helped by interferon therapy</a:t>
            </a:r>
          </a:p>
          <a:p>
            <a:r>
              <a:rPr lang="en-US" dirty="0" smtClean="0">
                <a:hlinkClick r:id="rId2"/>
              </a:rPr>
              <a:t>Hepatitis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Hepatitis C</a:t>
            </a:r>
          </a:p>
        </p:txBody>
      </p:sp>
      <p:pic>
        <p:nvPicPr>
          <p:cNvPr id="76807" name="Picture 7" descr="nes95432_t25_12"/>
          <p:cNvPicPr>
            <a:picLocks noChangeAspect="1" noChangeArrowheads="1"/>
          </p:cNvPicPr>
          <p:nvPr/>
        </p:nvPicPr>
        <p:blipFill>
          <a:blip r:embed="rId3" cstate="print"/>
          <a:srcRect t="44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Giardiasis</a:t>
            </a:r>
            <a:endParaRPr lang="en-US" dirty="0" smtClean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Symptoms</a:t>
            </a:r>
          </a:p>
          <a:p>
            <a:pPr lvl="1" eaLnBrk="1" hangingPunct="1"/>
            <a:r>
              <a:rPr lang="en-US" dirty="0" smtClean="0"/>
              <a:t>In epidemic approximately two-thirds of exposed individuals develop symptoms</a:t>
            </a:r>
          </a:p>
          <a:p>
            <a:pPr lvl="1" eaLnBrk="1" hangingPunct="1"/>
            <a:r>
              <a:rPr lang="en-US" dirty="0" smtClean="0"/>
              <a:t>Incubation period 6 to 20 days</a:t>
            </a:r>
          </a:p>
          <a:p>
            <a:pPr lvl="1" eaLnBrk="1" hangingPunct="1"/>
            <a:r>
              <a:rPr lang="en-US" dirty="0" smtClean="0"/>
              <a:t>Symptoms range from mild to severe</a:t>
            </a:r>
          </a:p>
          <a:p>
            <a:pPr lvl="2" eaLnBrk="1" hangingPunct="1"/>
            <a:r>
              <a:rPr lang="en-US" dirty="0" smtClean="0"/>
              <a:t>Indigestion and nausea to vomiting and explosive diarrhea</a:t>
            </a:r>
          </a:p>
          <a:p>
            <a:pPr lvl="1" eaLnBrk="1" hangingPunct="1"/>
            <a:r>
              <a:rPr lang="en-US" dirty="0" smtClean="0"/>
              <a:t>Symptoms usually disappear within 4 weeks</a:t>
            </a:r>
          </a:p>
          <a:p>
            <a:pPr lvl="2" eaLnBrk="1" hangingPunct="1"/>
            <a:r>
              <a:rPr lang="en-US" dirty="0" smtClean="0"/>
              <a:t>Some cases become chronic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Giardiasis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Causative Agent -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en-US" i="1" dirty="0" smtClean="0"/>
          </a:p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Cyst responsible for infection </a:t>
            </a:r>
          </a:p>
          <a:p>
            <a:pPr lvl="2"/>
            <a:r>
              <a:rPr lang="en-US" dirty="0" smtClean="0"/>
              <a:t>Due to fact they resist stomach acid</a:t>
            </a:r>
          </a:p>
          <a:p>
            <a:pPr lvl="1"/>
            <a:r>
              <a:rPr lang="en-US" dirty="0" err="1" smtClean="0"/>
              <a:t>Trophozoits</a:t>
            </a:r>
            <a:r>
              <a:rPr lang="en-US" dirty="0" smtClean="0"/>
              <a:t> attach to epithelium of small intestine and move to large intestine</a:t>
            </a:r>
          </a:p>
          <a:p>
            <a:pPr lvl="1"/>
            <a:r>
              <a:rPr lang="en-US" dirty="0" smtClean="0"/>
              <a:t>In severe cases, organism may cover entire intestinal surface</a:t>
            </a:r>
          </a:p>
          <a:p>
            <a:pPr lvl="2"/>
            <a:r>
              <a:rPr lang="en-US" dirty="0" smtClean="0"/>
              <a:t>Interfere with proper functioning of intestine</a:t>
            </a:r>
          </a:p>
          <a:p>
            <a:pPr lvl="3"/>
            <a:r>
              <a:rPr lang="en-US" dirty="0" smtClean="0"/>
              <a:t>Results in malnutrition, bulky feces and excess gas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Giardiasis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pic>
        <p:nvPicPr>
          <p:cNvPr id="78852" name="Picture 6" descr="f24-22_scanning_elec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229600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Giardiasis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Epidemiology</a:t>
            </a:r>
          </a:p>
          <a:p>
            <a:pPr lvl="1" eaLnBrk="1" hangingPunct="1"/>
            <a:r>
              <a:rPr lang="en-US" sz="2400" dirty="0" smtClean="0"/>
              <a:t>Single human stool can carry 300 million cysts</a:t>
            </a:r>
          </a:p>
          <a:p>
            <a:pPr lvl="2" eaLnBrk="1" hangingPunct="1"/>
            <a:r>
              <a:rPr lang="en-US" dirty="0" smtClean="0"/>
              <a:t>Only 10 required for infection</a:t>
            </a:r>
          </a:p>
          <a:p>
            <a:pPr lvl="1" eaLnBrk="1" hangingPunct="1"/>
            <a:r>
              <a:rPr lang="en-US" dirty="0" smtClean="0"/>
              <a:t>Cysts can survive in cold water up to 2 months</a:t>
            </a:r>
          </a:p>
          <a:p>
            <a:pPr lvl="1" eaLnBrk="1" hangingPunct="1"/>
            <a:r>
              <a:rPr lang="en-US" dirty="0" smtClean="0"/>
              <a:t>Chlorination often ineffective against cysts</a:t>
            </a:r>
          </a:p>
          <a:p>
            <a:pPr lvl="2" eaLnBrk="1" hangingPunct="1"/>
            <a:r>
              <a:rPr lang="en-US" dirty="0" smtClean="0"/>
              <a:t>Filtration required</a:t>
            </a:r>
          </a:p>
          <a:p>
            <a:pPr lvl="1" eaLnBrk="1" hangingPunct="1"/>
            <a:r>
              <a:rPr lang="en-US" dirty="0" smtClean="0"/>
              <a:t>Transmission risk increases with risky behavior</a:t>
            </a:r>
          </a:p>
          <a:p>
            <a:pPr lvl="2" eaLnBrk="1" hangingPunct="1"/>
            <a:r>
              <a:rPr lang="en-US" dirty="0" smtClean="0"/>
              <a:t>Anal and oral sex</a:t>
            </a:r>
          </a:p>
          <a:p>
            <a:pPr lvl="1" eaLnBrk="1" hangingPunct="1"/>
            <a:r>
              <a:rPr lang="en-US" dirty="0" smtClean="0"/>
              <a:t>Transmission usually via fecal-oral route</a:t>
            </a:r>
          </a:p>
          <a:p>
            <a:pPr lvl="2" eaLnBrk="1" hangingPunct="1"/>
            <a:r>
              <a:rPr lang="en-US" dirty="0" smtClean="0"/>
              <a:t>Particularly in contaminated water</a:t>
            </a:r>
          </a:p>
          <a:p>
            <a:pPr lvl="1" eaLnBrk="1" hangingPunct="1"/>
            <a:r>
              <a:rPr lang="en-US" dirty="0" smtClean="0"/>
              <a:t>Sources of organism include</a:t>
            </a:r>
          </a:p>
          <a:p>
            <a:pPr lvl="2" eaLnBrk="1" hangingPunct="1"/>
            <a:r>
              <a:rPr lang="en-US" dirty="0" smtClean="0"/>
              <a:t>Beavers, raccoons, muskrats, dogs, cats, humans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Dental Caries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common infectious disease of human beings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Main reason for tooth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As many as 47% of US population over 65 have lost all of their teeth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Usually advanced before symptoms arise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Once symptoms develop they include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Throbbing pain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Noticeable discoloration, roughness or defect in tooth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Tooth can break while chewing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Giardiasis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and Treatment</a:t>
            </a:r>
          </a:p>
          <a:p>
            <a:pPr lvl="1"/>
            <a:r>
              <a:rPr lang="en-US" dirty="0" smtClean="0"/>
              <a:t>Filtration of water</a:t>
            </a:r>
          </a:p>
          <a:p>
            <a:pPr lvl="2"/>
            <a:r>
              <a:rPr lang="en-US" dirty="0" smtClean="0"/>
              <a:t>Organisms sensitive to heat</a:t>
            </a:r>
          </a:p>
          <a:p>
            <a:pPr lvl="3"/>
            <a:r>
              <a:rPr lang="en-US" dirty="0" smtClean="0"/>
              <a:t>Boil water 1 minute before using</a:t>
            </a:r>
          </a:p>
          <a:p>
            <a:pPr lvl="1"/>
            <a:r>
              <a:rPr lang="en-US" dirty="0" smtClean="0"/>
              <a:t>Good hygiene practices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ardia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534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Giardiasis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81926" name="Picture 6" descr="nes95432_t25_13"/>
          <p:cNvPicPr>
            <a:picLocks noChangeAspect="1" noChangeArrowheads="1"/>
          </p:cNvPicPr>
          <p:nvPr/>
        </p:nvPicPr>
        <p:blipFill>
          <a:blip r:embed="rId3" cstate="print"/>
          <a:srcRect t="664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Amebiasis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Symptoms</a:t>
            </a:r>
          </a:p>
          <a:p>
            <a:pPr lvl="1" eaLnBrk="1" hangingPunct="1"/>
            <a:r>
              <a:rPr lang="en-US" dirty="0" smtClean="0"/>
              <a:t>Commonly asymptomatic</a:t>
            </a:r>
          </a:p>
          <a:p>
            <a:pPr lvl="1" eaLnBrk="1" hangingPunct="1"/>
            <a:r>
              <a:rPr lang="en-US" dirty="0" smtClean="0"/>
              <a:t>Symptoms range from chronic diarrhea to acute dysentery and death</a:t>
            </a:r>
          </a:p>
          <a:p>
            <a:r>
              <a:rPr lang="en-US" dirty="0" smtClean="0"/>
              <a:t>Causative Agent</a:t>
            </a:r>
          </a:p>
          <a:p>
            <a:pPr lvl="1"/>
            <a:r>
              <a:rPr lang="en-US" i="1" dirty="0" err="1" smtClean="0"/>
              <a:t>Entamoeba</a:t>
            </a:r>
            <a:r>
              <a:rPr lang="en-US" i="1" dirty="0" smtClean="0"/>
              <a:t> </a:t>
            </a:r>
            <a:r>
              <a:rPr lang="en-US" i="1" dirty="0" err="1" smtClean="0"/>
              <a:t>histolytica</a:t>
            </a:r>
            <a:endParaRPr lang="en-US" i="1" dirty="0" smtClean="0"/>
          </a:p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Infection begins with ingestion of mature cysts</a:t>
            </a:r>
          </a:p>
          <a:p>
            <a:pPr lvl="1"/>
            <a:r>
              <a:rPr lang="en-US" dirty="0" smtClean="0"/>
              <a:t>Organisms released from cyst in small intestine</a:t>
            </a:r>
          </a:p>
          <a:p>
            <a:pPr lvl="1"/>
            <a:r>
              <a:rPr lang="en-US" dirty="0" smtClean="0"/>
              <a:t>Feed non intestinal mucus and bacteria</a:t>
            </a:r>
          </a:p>
          <a:p>
            <a:pPr lvl="2"/>
            <a:r>
              <a:rPr lang="en-US" dirty="0" smtClean="0"/>
              <a:t>Some strains produce toxic enzyme which kills epithelium and can lead to abscess</a:t>
            </a:r>
          </a:p>
          <a:p>
            <a:endParaRPr lang="en-US" i="1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</a:p>
          <a:p>
            <a:pPr lvl="1"/>
            <a:r>
              <a:rPr lang="en-US" dirty="0" smtClean="0"/>
              <a:t>Irritating effect of feeding organisms causes intestinal cramps</a:t>
            </a:r>
          </a:p>
          <a:p>
            <a:pPr lvl="1"/>
            <a:r>
              <a:rPr lang="en-US" dirty="0" smtClean="0"/>
              <a:t>In presence of intestinal ulceration diarrheal fluid is often bloody</a:t>
            </a:r>
          </a:p>
          <a:p>
            <a:pPr lvl="2"/>
            <a:r>
              <a:rPr lang="en-US" dirty="0" smtClean="0"/>
              <a:t>This condition referred to as amebic dysentery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  <p:pic>
        <p:nvPicPr>
          <p:cNvPr id="92164" name="Picture 6" descr="f24-24_life_cycle_of_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74815"/>
            <a:ext cx="9144000" cy="67831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Amebiasis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Epidemiology</a:t>
            </a:r>
          </a:p>
          <a:p>
            <a:pPr lvl="1" eaLnBrk="1" hangingPunct="1"/>
            <a:r>
              <a:rPr lang="en-US" dirty="0" smtClean="0"/>
              <a:t>Distributed worldwide</a:t>
            </a:r>
          </a:p>
          <a:p>
            <a:pPr lvl="2" eaLnBrk="1" hangingPunct="1"/>
            <a:r>
              <a:rPr lang="en-US" sz="2400" dirty="0" smtClean="0"/>
              <a:t>More common in tropical areas</a:t>
            </a:r>
          </a:p>
          <a:p>
            <a:pPr lvl="1" eaLnBrk="1" hangingPunct="1"/>
            <a:r>
              <a:rPr lang="en-US" dirty="0" smtClean="0"/>
              <a:t>Human only reservoir</a:t>
            </a:r>
          </a:p>
          <a:p>
            <a:pPr lvl="1" eaLnBrk="1" hangingPunct="1"/>
            <a:r>
              <a:rPr lang="en-US" dirty="0" smtClean="0"/>
              <a:t>Transmission fecal-oral route</a:t>
            </a:r>
          </a:p>
          <a:p>
            <a:pPr lvl="1" eaLnBrk="1" hangingPunct="1"/>
            <a:r>
              <a:rPr lang="en-US" dirty="0" smtClean="0"/>
              <a:t>Mainly associated with poverty, male homosexuality and migrant workers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Prevention and Treatment</a:t>
            </a:r>
          </a:p>
          <a:p>
            <a:pPr lvl="1" eaLnBrk="1" hangingPunct="1"/>
            <a:r>
              <a:rPr lang="en-US" dirty="0" smtClean="0"/>
              <a:t>Depends on</a:t>
            </a:r>
          </a:p>
          <a:p>
            <a:pPr lvl="2" eaLnBrk="1" hangingPunct="1"/>
            <a:r>
              <a:rPr lang="en-US" sz="2400" dirty="0" smtClean="0"/>
              <a:t>Sanitary measures</a:t>
            </a:r>
          </a:p>
          <a:p>
            <a:pPr lvl="2" eaLnBrk="1" hangingPunct="1"/>
            <a:r>
              <a:rPr lang="en-US" sz="2400" dirty="0" smtClean="0"/>
              <a:t>Avoiding fecal contamination of food and drinking water</a:t>
            </a:r>
          </a:p>
          <a:p>
            <a:pPr lvl="1" eaLnBrk="1" hangingPunct="1"/>
            <a:r>
              <a:rPr lang="en-US" dirty="0" err="1" smtClean="0"/>
              <a:t>Metronidazole</a:t>
            </a:r>
            <a:r>
              <a:rPr lang="en-US" dirty="0" smtClean="0"/>
              <a:t>, </a:t>
            </a:r>
            <a:r>
              <a:rPr lang="en-US" dirty="0" err="1" smtClean="0"/>
              <a:t>paromomyacin</a:t>
            </a:r>
            <a:r>
              <a:rPr lang="en-US" dirty="0" smtClean="0"/>
              <a:t> are effective treatments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Amebiasis</a:t>
            </a:r>
          </a:p>
        </p:txBody>
      </p:sp>
      <p:pic>
        <p:nvPicPr>
          <p:cNvPr id="94213" name="Picture 5" descr="nes95432_t25_16"/>
          <p:cNvPicPr>
            <a:picLocks noChangeAspect="1" noChangeArrowheads="1"/>
          </p:cNvPicPr>
          <p:nvPr/>
        </p:nvPicPr>
        <p:blipFill>
          <a:blip r:embed="rId3" cstate="print"/>
          <a:srcRect t="6486"/>
          <a:stretch>
            <a:fillRect/>
          </a:stretch>
        </p:blipFill>
        <p:spPr bwMode="auto">
          <a:xfrm>
            <a:off x="1" y="0"/>
            <a:ext cx="91720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32"/>
  <p:tag name="MMPROD_UIDATA" val="&lt;database version=&quot;6.0&quot;&gt;&lt;object type=&quot;1&quot; unique_id=&quot;10001&quot;&gt;&lt;object type=&quot;8&quot; unique_id=&quot;18736&quot;&gt;&lt;/object&gt;&lt;object type=&quot;2&quot; unique_id=&quot;18737&quot;&gt;&lt;object type=&quot;3&quot; unique_id=&quot;18738&quot;&gt;&lt;property id=&quot;20148&quot; value=&quot;5&quot;/&gt;&lt;property id=&quot;20300&quot; value=&quot;Slide 1&quot;/&gt;&lt;property id=&quot;20307&quot; value=&quot;443&quot;/&gt;&lt;/object&gt;&lt;object type=&quot;3&quot; unique_id=&quot;18739&quot;&gt;&lt;property id=&quot;20148&quot; value=&quot;5&quot;/&gt;&lt;property id=&quot;20300&quot; value=&quot;Slide 2 - &amp;quot;Digestive System Infections&amp;quot;&quot;/&gt;&lt;property id=&quot;20307&quot; value=&quot;256&quot;/&gt;&lt;/object&gt;&lt;object type=&quot;3&quot; unique_id=&quot;18740&quot;&gt;&lt;property id=&quot;20148&quot; value=&quot;5&quot;/&gt;&lt;property id=&quot;20300&quot; value=&quot;Slide 3&quot;/&gt;&lt;property id=&quot;20307&quot; value=&quot;430&quot;/&gt;&lt;/object&gt;&lt;object type=&quot;3&quot; unique_id=&quot;18741&quot;&gt;&lt;property id=&quot;20148&quot; value=&quot;5&quot;/&gt;&lt;property id=&quot;20300&quot; value=&quot;Slide 4 - &amp;quot;Digestive System Infections&amp;quot;&quot;/&gt;&lt;property id=&quot;20307&quot; value=&quot;261&quot;/&gt;&lt;/object&gt;&lt;object type=&quot;3&quot; unique_id=&quot;18742&quot;&gt;&lt;property id=&quot;20148&quot; value=&quot;5&quot;/&gt;&lt;property id=&quot;20300&quot; value=&quot;Slide 5 - &amp;quot;Normal Microbiota&amp;quot;&quot;/&gt;&lt;property id=&quot;20307&quot; value=&quot;272&quot;/&gt;&lt;/object&gt;&lt;object type=&quot;3&quot; unique_id=&quot;18743&quot;&gt;&lt;property id=&quot;20148&quot; value=&quot;5&quot;/&gt;&lt;property id=&quot;20300&quot; value=&quot;Slide 6 - &amp;quot;Normal Microbiota&amp;quot;&quot;/&gt;&lt;property id=&quot;20307&quot; value=&quot;432&quot;/&gt;&lt;/object&gt;&lt;object type=&quot;3&quot; unique_id=&quot;18744&quot;&gt;&lt;property id=&quot;20148&quot; value=&quot;5&quot;/&gt;&lt;property id=&quot;20300&quot; value=&quot;Slide 7 - &amp;quot;Normal Microbiota&amp;quot;&quot;/&gt;&lt;property id=&quot;20307&quot; value=&quot;273&quot;/&gt;&lt;/object&gt;&lt;object type=&quot;3&quot; unique_id=&quot;18745&quot;&gt;&lt;property id=&quot;20148&quot; value=&quot;5&quot;/&gt;&lt;property id=&quot;20300&quot; value=&quot;Slide 8 - &amp;quot;Normal Microbiota&amp;quot;&quot;/&gt;&lt;property id=&quot;20307&quot; value=&quot;275&quot;/&gt;&lt;/object&gt;&lt;object type=&quot;3&quot; unique_id=&quot;18746&quot;&gt;&lt;property id=&quot;20148&quot; value=&quot;5&quot;/&gt;&lt;property id=&quot;20300&quot; value=&quot;Slide 9 - &amp;quot;Bacterial Disease of the &amp;#x0D;&amp;#x0A;Upper Digestive Tract&amp;quot;&quot;/&gt;&lt;property id=&quot;20307&quot; value=&quot;279&quot;/&gt;&lt;/object&gt;&lt;object type=&quot;3&quot; unique_id=&quot;18747&quot;&gt;&lt;property id=&quot;20148&quot; value=&quot;5&quot;/&gt;&lt;property id=&quot;20300&quot; value=&quot;Slide 10 - &amp;quot;Dental Caries&amp;quot;&quot;/&gt;&lt;property id=&quot;20307&quot; value=&quot;280&quot;/&gt;&lt;/object&gt;&lt;object type=&quot;3&quot; unique_id=&quot;18748&quot;&gt;&lt;property id=&quot;20148&quot; value=&quot;5&quot;/&gt;&lt;property id=&quot;20300&quot; value=&quot;Slide 11 - &amp;quot;Dental Caries&amp;quot;&quot;/&gt;&lt;property id=&quot;20307&quot; value=&quot;282&quot;/&gt;&lt;/object&gt;&lt;object type=&quot;3&quot; unique_id=&quot;18749&quot;&gt;&lt;property id=&quot;20148&quot; value=&quot;5&quot;/&gt;&lt;property id=&quot;20300&quot; value=&quot;Slide 12 - &amp;quot;Dental Caries&amp;quot;&quot;/&gt;&lt;property id=&quot;20307&quot; value=&quot;284&quot;/&gt;&lt;/object&gt;&lt;object type=&quot;3&quot; unique_id=&quot;18750&quot;&gt;&lt;property id=&quot;20148&quot; value=&quot;5&quot;/&gt;&lt;property id=&quot;20300&quot; value=&quot;Slide 13 - &amp;quot;Dental Caries&amp;quot;&quot;/&gt;&lt;property id=&quot;20307&quot; value=&quot;285&quot;/&gt;&lt;/object&gt;&lt;object type=&quot;3&quot; unique_id=&quot;18751&quot;&gt;&lt;property id=&quot;20148&quot; value=&quot;5&quot;/&gt;&lt;property id=&quot;20300&quot; value=&quot;Slide 14 - &amp;quot;Periodontal Disease&amp;quot;&quot;/&gt;&lt;property id=&quot;20307&quot; value=&quot;288&quot;/&gt;&lt;/object&gt;&lt;object type=&quot;3&quot; unique_id=&quot;18752&quot;&gt;&lt;property id=&quot;20148&quot; value=&quot;5&quot;/&gt;&lt;property id=&quot;20300&quot; value=&quot;Slide 15 - &amp;quot;Periodontal Disease&amp;quot;&quot;/&gt;&lt;property id=&quot;20307&quot; value=&quot;290&quot;/&gt;&lt;/object&gt;&lt;object type=&quot;3&quot; unique_id=&quot;18753&quot;&gt;&lt;property id=&quot;20148&quot; value=&quot;5&quot;/&gt;&lt;property id=&quot;20300&quot; value=&quot;Slide 16 - &amp;quot;Periodontal Disease&amp;quot;&quot;/&gt;&lt;property id=&quot;20307&quot; value=&quot;292&quot;/&gt;&lt;/object&gt;&lt;object type=&quot;3&quot; unique_id=&quot;18754&quot;&gt;&lt;property id=&quot;20148&quot; value=&quot;5&quot;/&gt;&lt;property id=&quot;20300&quot; value=&quot;Slide 17 - &amp;quot;Trench Mouth&amp;quot;&quot;/&gt;&lt;property id=&quot;20307&quot; value=&quot;294&quot;/&gt;&lt;/object&gt;&lt;object type=&quot;3&quot; unique_id=&quot;18755&quot;&gt;&lt;property id=&quot;20148&quot; value=&quot;5&quot;/&gt;&lt;property id=&quot;20300&quot; value=&quot;Slide 18 - &amp;quot;Trench Mouth&amp;quot;&quot;/&gt;&lt;property id=&quot;20307&quot; value=&quot;428&quot;/&gt;&lt;/object&gt;&lt;object type=&quot;3&quot; unique_id=&quot;18756&quot;&gt;&lt;property id=&quot;20148&quot; value=&quot;5&quot;/&gt;&lt;property id=&quot;20300&quot; value=&quot;Slide 19 - &amp;quot;Trench Mouth&amp;quot;&quot;/&gt;&lt;property id=&quot;20307&quot; value=&quot;300&quot;/&gt;&lt;/object&gt;&lt;object type=&quot;3&quot; unique_id=&quot;18757&quot;&gt;&lt;property id=&quot;20148&quot; value=&quot;5&quot;/&gt;&lt;property id=&quot;20300&quot; value=&quot;Slide 20 - &amp;quot;Trench Mouth&amp;quot;&quot;/&gt;&lt;property id=&quot;20307&quot; value=&quot;433&quot;/&gt;&lt;/object&gt;&lt;object type=&quot;3&quot; unique_id=&quot;18758&quot;&gt;&lt;property id=&quot;20148&quot; value=&quot;5&quot;/&gt;&lt;property id=&quot;20300&quot; value=&quot;Slide 21 - &amp;quot;Helicobacter pylori Gastritis&amp;quot;&quot;/&gt;&lt;property id=&quot;20307&quot; value=&quot;302&quot;/&gt;&lt;/object&gt;&lt;object type=&quot;3&quot; unique_id=&quot;18759&quot;&gt;&lt;property id=&quot;20148&quot; value=&quot;5&quot;/&gt;&lt;property id=&quot;20300&quot; value=&quot;Slide 22 - &amp;quot;Helicobacter pylori Gastritis&amp;quot;&quot;/&gt;&lt;property id=&quot;20307&quot; value=&quot;304&quot;/&gt;&lt;/object&gt;&lt;object type=&quot;3&quot; unique_id=&quot;18760&quot;&gt;&lt;property id=&quot;20148&quot; value=&quot;5&quot;/&gt;&lt;property id=&quot;20300&quot; value=&quot;Slide 23 - &amp;quot;Helicobacter pylori Gastritis&amp;quot;&quot;/&gt;&lt;property id=&quot;20307&quot; value=&quot;306&quot;/&gt;&lt;/object&gt;&lt;object type=&quot;3&quot; unique_id=&quot;18761&quot;&gt;&lt;property id=&quot;20148&quot; value=&quot;5&quot;/&gt;&lt;property id=&quot;20300&quot; value=&quot;Slide 24 - &amp;quot;Helicobacter pylori Gastritis&amp;quot;&quot;/&gt;&lt;property id=&quot;20307&quot; value=&quot;434&quot;/&gt;&lt;/object&gt;&lt;object type=&quot;3&quot; unique_id=&quot;18762&quot;&gt;&lt;property id=&quot;20148&quot; value=&quot;5&quot;/&gt;&lt;property id=&quot;20300&quot; value=&quot;Slide 25 - &amp;quot;Herpes Simplex&amp;quot;&quot;/&gt;&lt;property id=&quot;20307&quot; value=&quot;309&quot;/&gt;&lt;/object&gt;&lt;object type=&quot;3&quot; unique_id=&quot;18763&quot;&gt;&lt;property id=&quot;20148&quot; value=&quot;5&quot;/&gt;&lt;property id=&quot;20300&quot; value=&quot;Slide 26 - &amp;quot;Herpes Simplex&amp;quot;&quot;/&gt;&lt;property id=&quot;20307&quot; value=&quot;310&quot;/&gt;&lt;/object&gt;&lt;object type=&quot;3&quot; unique_id=&quot;18764&quot;&gt;&lt;property id=&quot;20148&quot; value=&quot;5&quot;/&gt;&lt;property id=&quot;20300&quot; value=&quot;Slide 27 - &amp;quot;Herpes Simplex&amp;quot;&quot;/&gt;&lt;property id=&quot;20307&quot; value=&quot;313&quot;/&gt;&lt;/object&gt;&lt;object type=&quot;3&quot; unique_id=&quot;18765&quot;&gt;&lt;property id=&quot;20148&quot; value=&quot;5&quot;/&gt;&lt;property id=&quot;20300&quot; value=&quot;Slide 28 - &amp;quot;Herpes Simplex&amp;quot;&quot;/&gt;&lt;property id=&quot;20307&quot; value=&quot;316&quot;/&gt;&lt;/object&gt;&lt;object type=&quot;3&quot; unique_id=&quot;18766&quot;&gt;&lt;property id=&quot;20148&quot; value=&quot;5&quot;/&gt;&lt;property id=&quot;20300&quot; value=&quot;Slide 29 - &amp;quot;Herpes Simplex&amp;quot;&quot;/&gt;&lt;property id=&quot;20307&quot; value=&quot;435&quot;/&gt;&lt;/object&gt;&lt;object type=&quot;3&quot; unique_id=&quot;18767&quot;&gt;&lt;property id=&quot;20148&quot; value=&quot;5&quot;/&gt;&lt;property id=&quot;20300&quot; value=&quot;Slide 30 - &amp;quot;Mumps&amp;quot;&quot;/&gt;&lt;property id=&quot;20307&quot; value=&quot;318&quot;/&gt;&lt;/object&gt;&lt;object type=&quot;3&quot; unique_id=&quot;18768&quot;&gt;&lt;property id=&quot;20148&quot; value=&quot;5&quot;/&gt;&lt;property id=&quot;20300&quot; value=&quot;Slide 31 - &amp;quot;Mumps&amp;quot;&quot;/&gt;&lt;property id=&quot;20307&quot; value=&quot;319&quot;/&gt;&lt;/object&gt;&lt;object type=&quot;3&quot; unique_id=&quot;18769&quot;&gt;&lt;property id=&quot;20148&quot; value=&quot;5&quot;/&gt;&lt;property id=&quot;20300&quot; value=&quot;Slide 32 - &amp;quot;Mumps&amp;quot;&quot;/&gt;&lt;property id=&quot;20307&quot; value=&quot;322&quot;/&gt;&lt;/object&gt;&lt;object type=&quot;3&quot; unique_id=&quot;18770&quot;&gt;&lt;property id=&quot;20148&quot; value=&quot;5&quot;/&gt;&lt;property id=&quot;20300&quot; value=&quot;Slide 33 - &amp;quot;Mumps&amp;quot;&quot;/&gt;&lt;property id=&quot;20307&quot; value=&quot;324&quot;/&gt;&lt;/object&gt;&lt;object type=&quot;3&quot; unique_id=&quot;18771&quot;&gt;&lt;property id=&quot;20148&quot; value=&quot;5&quot;/&gt;&lt;property id=&quot;20300&quot; value=&quot;Slide 34 - &amp;quot;Mumps&amp;quot;&quot;/&gt;&lt;property id=&quot;20307&quot; value=&quot;436&quot;/&gt;&lt;/object&gt;&lt;object type=&quot;3&quot; unique_id=&quot;18772&quot;&gt;&lt;property id=&quot;20148&quot; value=&quot;5&quot;/&gt;&lt;property id=&quot;20300&quot; value=&quot;Slide 35 - &amp;quot;Cholera&amp;quot;&quot;/&gt;&lt;property id=&quot;20307&quot; value=&quot;329&quot;/&gt;&lt;/object&gt;&lt;object type=&quot;3&quot; unique_id=&quot;18773&quot;&gt;&lt;property id=&quot;20148&quot; value=&quot;5&quot;/&gt;&lt;property id=&quot;20300&quot; value=&quot;Slide 36 - &amp;quot;Cholera&amp;quot;&quot;/&gt;&lt;property id=&quot;20307&quot; value=&quot;332&quot;/&gt;&lt;/object&gt;&lt;object type=&quot;3&quot; unique_id=&quot;18774&quot;&gt;&lt;property id=&quot;20148&quot; value=&quot;5&quot;/&gt;&lt;property id=&quot;20300&quot; value=&quot;Slide 37 - &amp;quot;Cholera&amp;quot;&quot;/&gt;&lt;property id=&quot;20307&quot; value=&quot;334&quot;/&gt;&lt;/object&gt;&lt;object type=&quot;3&quot; unique_id=&quot;18775&quot;&gt;&lt;property id=&quot;20148&quot; value=&quot;5&quot;/&gt;&lt;property id=&quot;20300&quot; value=&quot;Slide 38 - &amp;quot;Cholera&amp;quot;&quot;/&gt;&lt;property id=&quot;20307&quot; value=&quot;335&quot;/&gt;&lt;/object&gt;&lt;object type=&quot;3&quot; unique_id=&quot;18776&quot;&gt;&lt;property id=&quot;20148&quot; value=&quot;5&quot;/&gt;&lt;property id=&quot;20300&quot; value=&quot;Slide 39 - &amp;quot;Cholera&amp;quot;&quot;/&gt;&lt;property id=&quot;20307&quot; value=&quot;437&quot;/&gt;&lt;/object&gt;&lt;object type=&quot;3&quot; unique_id=&quot;18777&quot;&gt;&lt;property id=&quot;20148&quot; value=&quot;5&quot;/&gt;&lt;property id=&quot;20300&quot; value=&quot;Slide 40 - &amp;quot;Shigellosis&amp;quot;&quot;/&gt;&lt;property id=&quot;20307&quot; value=&quot;338&quot;/&gt;&lt;/object&gt;&lt;object type=&quot;3&quot; unique_id=&quot;18778&quot;&gt;&lt;property id=&quot;20148&quot; value=&quot;5&quot;/&gt;&lt;property id=&quot;20300&quot; value=&quot;Slide 41 - &amp;quot;Shigellosis&amp;quot;&quot;/&gt;&lt;property id=&quot;20307&quot; value=&quot;340&quot;/&gt;&lt;/object&gt;&lt;object type=&quot;3&quot; unique_id=&quot;18779&quot;&gt;&lt;property id=&quot;20148&quot; value=&quot;5&quot;/&gt;&lt;property id=&quot;20300&quot; value=&quot;Slide 42 - &amp;quot;Shigellosis&amp;quot;&quot;/&gt;&lt;property id=&quot;20307&quot; value=&quot;342&quot;/&gt;&lt;/object&gt;&lt;object type=&quot;3&quot; unique_id=&quot;18780&quot;&gt;&lt;property id=&quot;20148&quot; value=&quot;5&quot;/&gt;&lt;property id=&quot;20300&quot; value=&quot;Slide 43 - &amp;quot;Shigellosis&amp;quot;&quot;/&gt;&lt;property id=&quot;20307&quot; value=&quot;343&quot;/&gt;&lt;/object&gt;&lt;object type=&quot;3&quot; unique_id=&quot;18781&quot;&gt;&lt;property id=&quot;20148&quot; value=&quot;5&quot;/&gt;&lt;property id=&quot;20300&quot; value=&quot;Slide 44 - &amp;quot;Shigellosis&amp;quot;&quot;/&gt;&lt;property id=&quot;20307&quot; value=&quot;344&quot;/&gt;&lt;/object&gt;&lt;object type=&quot;3&quot; unique_id=&quot;18782&quot;&gt;&lt;property id=&quot;20148&quot; value=&quot;5&quot;/&gt;&lt;property id=&quot;20300&quot; value=&quot;Slide 45 - &amp;quot;Shigellosis&amp;quot;&quot;/&gt;&lt;property id=&quot;20307&quot; value=&quot;438&quot;/&gt;&lt;/object&gt;&lt;object type=&quot;3&quot; unique_id=&quot;18783&quot;&gt;&lt;property id=&quot;20148&quot; value=&quot;5&quot;/&gt;&lt;property id=&quot;20300&quot; value=&quot;Slide 46 - &amp;quot;Escherichia coli Gastroenteritis&amp;quot;&quot;/&gt;&lt;property id=&quot;20307&quot; value=&quot;346&quot;/&gt;&lt;/object&gt;&lt;object type=&quot;3&quot; unique_id=&quot;18784&quot;&gt;&lt;property id=&quot;20148&quot; value=&quot;5&quot;/&gt;&lt;property id=&quot;20300&quot; value=&quot;Slide 47 - &amp;quot;Escherichia coli Gastroenteritis&amp;quot;&quot;/&gt;&lt;property id=&quot;20307&quot; value=&quot;347&quot;/&gt;&lt;/object&gt;&lt;object type=&quot;3&quot; unique_id=&quot;18785&quot;&gt;&lt;property id=&quot;20148&quot; value=&quot;5&quot;/&gt;&lt;property id=&quot;20300&quot; value=&quot;Slide 48 - &amp;quot;Escherichia coli Gastroenteritis&amp;quot;&quot;/&gt;&lt;property id=&quot;20307&quot; value=&quot;350&quot;/&gt;&lt;/object&gt;&lt;object type=&quot;3&quot; unique_id=&quot;18786&quot;&gt;&lt;property id=&quot;20148&quot; value=&quot;5&quot;/&gt;&lt;property id=&quot;20300&quot; value=&quot;Slide 49 - &amp;quot;Escherichia coli Gastroenteritis&amp;quot;&quot;/&gt;&lt;property id=&quot;20307&quot; value=&quot;439&quot;/&gt;&lt;/object&gt;&lt;object type=&quot;3&quot; unique_id=&quot;18787&quot;&gt;&lt;property id=&quot;20148&quot; value=&quot;5&quot;/&gt;&lt;property id=&quot;20300&quot; value=&quot;Slide 50 - &amp;quot;Salmonellosis&amp;quot;&quot;/&gt;&lt;property id=&quot;20307&quot; value=&quot;352&quot;/&gt;&lt;/object&gt;&lt;object type=&quot;3&quot; unique_id=&quot;18788&quot;&gt;&lt;property id=&quot;20148&quot; value=&quot;5&quot;/&gt;&lt;property id=&quot;20300&quot; value=&quot;Slide 51 - &amp;quot;Salmonellosis&amp;quot;&quot;/&gt;&lt;property id=&quot;20307&quot; value=&quot;353&quot;/&gt;&lt;/object&gt;&lt;object type=&quot;3&quot; unique_id=&quot;18789&quot;&gt;&lt;property id=&quot;20148&quot; value=&quot;5&quot;/&gt;&lt;property id=&quot;20300&quot; value=&quot;Slide 52 - &amp;quot;Salmonellosis&amp;quot;&quot;/&gt;&lt;property id=&quot;20307&quot; value=&quot;354&quot;/&gt;&lt;/object&gt;&lt;object type=&quot;3&quot; unique_id=&quot;18790&quot;&gt;&lt;property id=&quot;20148&quot; value=&quot;5&quot;/&gt;&lt;property id=&quot;20300&quot; value=&quot;Slide 53 - &amp;quot;Salmonellosis&amp;quot;&quot;/&gt;&lt;property id=&quot;20307&quot; value=&quot;356&quot;/&gt;&lt;/object&gt;&lt;object type=&quot;3&quot; unique_id=&quot;18791&quot;&gt;&lt;property id=&quot;20148&quot; value=&quot;5&quot;/&gt;&lt;property id=&quot;20300&quot; value=&quot;Slide 54 - &amp;quot;Salmonellosis&amp;quot;&quot;/&gt;&lt;property id=&quot;20307&quot; value=&quot;440&quot;/&gt;&lt;/object&gt;&lt;object type=&quot;3&quot; unique_id=&quot;18792&quot;&gt;&lt;property id=&quot;20148&quot; value=&quot;5&quot;/&gt;&lt;property id=&quot;20300&quot; value=&quot;Slide 55 - &amp;quot;Campylobacteriosis&amp;quot;&quot;/&gt;&lt;property id=&quot;20307&quot; value=&quot;358&quot;/&gt;&lt;/object&gt;&lt;object type=&quot;3&quot; unique_id=&quot;18793&quot;&gt;&lt;property id=&quot;20148&quot; value=&quot;5&quot;/&gt;&lt;property id=&quot;20300&quot; value=&quot;Slide 56 - &amp;quot;Campylobacteriosis&amp;quot;&quot;/&gt;&lt;property id=&quot;20307&quot; value=&quot;361&quot;/&gt;&lt;/object&gt;&lt;object type=&quot;3&quot; unique_id=&quot;18794&quot;&gt;&lt;property id=&quot;20148&quot; value=&quot;5&quot;/&gt;&lt;property id=&quot;20300&quot; value=&quot;Slide 57 - &amp;quot;Campylobacteriosis&amp;quot;&quot;/&gt;&lt;property id=&quot;20307&quot; value=&quot;363&quot;/&gt;&lt;/object&gt;&lt;object type=&quot;3&quot; unique_id=&quot;18795&quot;&gt;&lt;property id=&quot;20148&quot; value=&quot;5&quot;/&gt;&lt;property id=&quot;20300&quot; value=&quot;Slide 58 - &amp;quot;Campylobacteriosis&amp;quot;&quot;/&gt;&lt;property id=&quot;20307&quot; value=&quot;364&quot;/&gt;&lt;/object&gt;&lt;object type=&quot;3&quot; unique_id=&quot;18796&quot;&gt;&lt;property id=&quot;20148&quot; value=&quot;5&quot;/&gt;&lt;property id=&quot;20300&quot; value=&quot;Slide 59 - &amp;quot;Rotaviral Gastroenteritis&amp;quot;&quot;/&gt;&lt;property id=&quot;20307&quot; value=&quot;367&quot;/&gt;&lt;/object&gt;&lt;object type=&quot;3&quot; unique_id=&quot;18797&quot;&gt;&lt;property id=&quot;20148&quot; value=&quot;5&quot;/&gt;&lt;property id=&quot;20300&quot; value=&quot;Slide 60 - &amp;quot;Rotaviral Gastroenteritis&amp;quot;&quot;/&gt;&lt;property id=&quot;20307&quot; value=&quot;369&quot;/&gt;&lt;/object&gt;&lt;object type=&quot;3&quot; unique_id=&quot;18798&quot;&gt;&lt;property id=&quot;20148&quot; value=&quot;5&quot;/&gt;&lt;property id=&quot;20300&quot; value=&quot;Slide 61 - &amp;quot;Rotaviral Gastroenteritis&amp;quot;&quot;/&gt;&lt;property id=&quot;20307&quot; value=&quot;370&quot;/&gt;&lt;/object&gt;&lt;object type=&quot;3&quot; unique_id=&quot;18799&quot;&gt;&lt;property id=&quot;20148&quot; value=&quot;5&quot;/&gt;&lt;property id=&quot;20300&quot; value=&quot;Slide 62 - &amp;quot;Norovirus&amp;quot;&quot;/&gt;&lt;property id=&quot;20307&quot; value=&quot;429&quot;/&gt;&lt;/object&gt;&lt;object type=&quot;3&quot; unique_id=&quot;18800&quot;&gt;&lt;property id=&quot;20148&quot; value=&quot;5&quot;/&gt;&lt;property id=&quot;20300&quot; value=&quot;Slide 63 - &amp;quot;Norovirus&amp;quot;&quot;/&gt;&lt;property id=&quot;20307&quot; value=&quot;375&quot;/&gt;&lt;/object&gt;&lt;object type=&quot;3&quot; unique_id=&quot;18801&quot;&gt;&lt;property id=&quot;20148&quot; value=&quot;5&quot;/&gt;&lt;property id=&quot;20300&quot; value=&quot;Slide 64 - &amp;quot;Norovirus&amp;quot;&quot;/&gt;&lt;property id=&quot;20307&quot; value=&quot;377&quot;/&gt;&lt;/object&gt;&lt;object type=&quot;3&quot; unique_id=&quot;18802&quot;&gt;&lt;property id=&quot;20148&quot; value=&quot;5&quot;/&gt;&lt;property id=&quot;20300&quot; value=&quot;Slide 65 - &amp;quot;Hepatitis A&amp;quot;&quot;/&gt;&lt;property id=&quot;20307&quot; value=&quot;379&quot;/&gt;&lt;/object&gt;&lt;object type=&quot;3&quot; unique_id=&quot;18803&quot;&gt;&lt;property id=&quot;20148&quot; value=&quot;5&quot;/&gt;&lt;property id=&quot;20300&quot; value=&quot;Slide 66 - &amp;quot;Hepatitis A&amp;quot;&quot;/&gt;&lt;property id=&quot;20307&quot; value=&quot;382&quot;/&gt;&lt;/object&gt;&lt;object type=&quot;3&quot; unique_id=&quot;18804&quot;&gt;&lt;property id=&quot;20148&quot; value=&quot;5&quot;/&gt;&lt;property id=&quot;20300&quot; value=&quot;Slide 67 - &amp;quot;Hepatitis A&amp;quot;&quot;/&gt;&lt;property id=&quot;20307&quot; value=&quot;381&quot;/&gt;&lt;/object&gt;&lt;object type=&quot;3&quot; unique_id=&quot;18805&quot;&gt;&lt;property id=&quot;20148&quot; value=&quot;5&quot;/&gt;&lt;property id=&quot;20300&quot; value=&quot;Slide 68 - &amp;quot;Hepatitis B&amp;quot;&quot;/&gt;&lt;property id=&quot;20307&quot; value=&quot;388&quot;/&gt;&lt;/object&gt;&lt;object type=&quot;3&quot; unique_id=&quot;18806&quot;&gt;&lt;property id=&quot;20148&quot; value=&quot;5&quot;/&gt;&lt;property id=&quot;20300&quot; value=&quot;Slide 69 - &amp;quot;Hepatitis B&amp;quot;&quot;/&gt;&lt;property id=&quot;20307&quot; value=&quot;389&quot;/&gt;&lt;/object&gt;&lt;object type=&quot;3&quot; unique_id=&quot;18807&quot;&gt;&lt;property id=&quot;20148&quot; value=&quot;5&quot;/&gt;&lt;property id=&quot;20300&quot; value=&quot;Slide 70 - &amp;quot;Hepatitis B&amp;quot;&quot;/&gt;&lt;property id=&quot;20307&quot; value=&quot;390&quot;/&gt;&lt;/object&gt;&lt;object type=&quot;3&quot; unique_id=&quot;18808&quot;&gt;&lt;property id=&quot;20148&quot; value=&quot;5&quot;/&gt;&lt;property id=&quot;20300&quot; value=&quot;Slide 71 - &amp;quot;Hepatitis B&amp;quot;&quot;/&gt;&lt;property id=&quot;20307&quot; value=&quot;392&quot;/&gt;&lt;/object&gt;&lt;object type=&quot;3&quot; unique_id=&quot;18809&quot;&gt;&lt;property id=&quot;20148&quot; value=&quot;5&quot;/&gt;&lt;property id=&quot;20300&quot; value=&quot;Slide 72 - &amp;quot;Hepatitis C&amp;quot;&quot;/&gt;&lt;property id=&quot;20307&quot; value=&quot;394&quot;/&gt;&lt;/object&gt;&lt;object type=&quot;3&quot; unique_id=&quot;18810&quot;&gt;&lt;property id=&quot;20148&quot; value=&quot;5&quot;/&gt;&lt;property id=&quot;20300&quot; value=&quot;Slide 73 - &amp;quot;Hepatitis C&amp;quot;&quot;/&gt;&lt;property id=&quot;20307&quot; value=&quot;396&quot;/&gt;&lt;/object&gt;&lt;object type=&quot;3&quot; unique_id=&quot;18811&quot;&gt;&lt;property id=&quot;20148&quot; value=&quot;5&quot;/&gt;&lt;property id=&quot;20300&quot; value=&quot;Slide 74 - &amp;quot;Hepatitis C&amp;quot;&quot;/&gt;&lt;property id=&quot;20307&quot; value=&quot;398&quot;/&gt;&lt;/object&gt;&lt;object type=&quot;3&quot; unique_id=&quot;18812&quot;&gt;&lt;property id=&quot;20148&quot; value=&quot;5&quot;/&gt;&lt;property id=&quot;20300&quot; value=&quot;Slide 75 - &amp;quot;Hepatitis C&amp;quot;&quot;/&gt;&lt;property id=&quot;20307&quot; value=&quot;441&quot;/&gt;&lt;/object&gt;&lt;object type=&quot;3&quot; unique_id=&quot;18813&quot;&gt;&lt;property id=&quot;20148&quot; value=&quot;5&quot;/&gt;&lt;property id=&quot;20300&quot; value=&quot;Slide 76 - &amp;quot;Giardiasis&amp;quot;&quot;/&gt;&lt;property id=&quot;20307&quot; value=&quot;402&quot;/&gt;&lt;/object&gt;&lt;object type=&quot;3&quot; unique_id=&quot;18814&quot;&gt;&lt;property id=&quot;20148&quot; value=&quot;5&quot;/&gt;&lt;property id=&quot;20300&quot; value=&quot;Slide 77 - &amp;quot;Giardiasis&amp;quot;&quot;/&gt;&lt;property id=&quot;20307&quot; value=&quot;403&quot;/&gt;&lt;/object&gt;&lt;object type=&quot;3&quot; unique_id=&quot;18815&quot;&gt;&lt;property id=&quot;20148&quot; value=&quot;5&quot;/&gt;&lt;property id=&quot;20300&quot; value=&quot;Slide 78 - &amp;quot;Giardiasis&amp;quot;&quot;/&gt;&lt;property id=&quot;20307&quot; value=&quot;404&quot;/&gt;&lt;/object&gt;&lt;object type=&quot;3&quot; unique_id=&quot;18816&quot;&gt;&lt;property id=&quot;20148&quot; value=&quot;5&quot;/&gt;&lt;property id=&quot;20300&quot; value=&quot;Slide 79 - &amp;quot;Giardiasis&amp;quot;&quot;/&gt;&lt;property id=&quot;20307&quot; value=&quot;406&quot;/&gt;&lt;/object&gt;&lt;object type=&quot;3&quot; unique_id=&quot;18817&quot;&gt;&lt;property id=&quot;20148&quot; value=&quot;5&quot;/&gt;&lt;property id=&quot;20300&quot; value=&quot;Slide 80 - &amp;quot;Giardiasis&amp;quot;&quot;/&gt;&lt;property id=&quot;20307&quot; value=&quot;407&quot;/&gt;&lt;/object&gt;&lt;object type=&quot;3&quot; unique_id=&quot;18818&quot;&gt;&lt;property id=&quot;20148&quot; value=&quot;5&quot;/&gt;&lt;property id=&quot;20300&quot; value=&quot;Slide 81 - &amp;quot;Cryptosporidiosis&amp;quot;&quot;/&gt;&lt;property id=&quot;20307&quot; value=&quot;409&quot;/&gt;&lt;/object&gt;&lt;object type=&quot;3&quot; unique_id=&quot;18819&quot;&gt;&lt;property id=&quot;20148&quot; value=&quot;5&quot;/&gt;&lt;property id=&quot;20300&quot; value=&quot;Slide 82 - &amp;quot;Cryptosporidiosis&amp;quot;&quot;/&gt;&lt;property id=&quot;20307&quot; value=&quot;410&quot;/&gt;&lt;/object&gt;&lt;object type=&quot;3&quot; unique_id=&quot;18820&quot;&gt;&lt;property id=&quot;20148&quot; value=&quot;5&quot;/&gt;&lt;property id=&quot;20300&quot; value=&quot;Slide 83 - &amp;quot;Cryptosporidiosis&amp;quot;&quot;/&gt;&lt;property id=&quot;20307&quot; value=&quot;411&quot;/&gt;&lt;/object&gt;&lt;object type=&quot;3&quot; unique_id=&quot;18821&quot;&gt;&lt;property id=&quot;20148&quot; value=&quot;5&quot;/&gt;&lt;property id=&quot;20300&quot; value=&quot;Slide 84 - &amp;quot;Cryptosporidiosis&amp;quot;&quot;/&gt;&lt;property id=&quot;20307&quot; value=&quot;413&quot;/&gt;&lt;/object&gt;&lt;object type=&quot;3&quot; unique_id=&quot;18822&quot;&gt;&lt;property id=&quot;20148&quot; value=&quot;5&quot;/&gt;&lt;property id=&quot;20300&quot; value=&quot;Slide 85 - &amp;quot;Cyclosporiasis&amp;quot;&quot;/&gt;&lt;property id=&quot;20307&quot; value=&quot;415&quot;/&gt;&lt;/object&gt;&lt;object type=&quot;3&quot; unique_id=&quot;18823&quot;&gt;&lt;property id=&quot;20148&quot; value=&quot;5&quot;/&gt;&lt;property id=&quot;20300&quot; value=&quot;Slide 86 - &amp;quot;Cyclosporiasis&amp;quot;&quot;/&gt;&lt;property id=&quot;20307&quot; value=&quot;417&quot;/&gt;&lt;/object&gt;&lt;object type=&quot;3&quot; unique_id=&quot;18824&quot;&gt;&lt;property id=&quot;20148&quot; value=&quot;5&quot;/&gt;&lt;property id=&quot;20300&quot; value=&quot;Slide 87 - &amp;quot;Cyclosporiasis&amp;quot;&quot;/&gt;&lt;property id=&quot;20307&quot; value=&quot;419&quot;/&gt;&lt;/object&gt;&lt;object type=&quot;3&quot; unique_id=&quot;18825&quot;&gt;&lt;property id=&quot;20148&quot; value=&quot;5&quot;/&gt;&lt;property id=&quot;20300&quot; value=&quot;Slide 88 - &amp;quot;Amebiasis&amp;quot;&quot;/&gt;&lt;property id=&quot;20307&quot; value=&quot;421&quot;/&gt;&lt;/object&gt;&lt;object type=&quot;3&quot; unique_id=&quot;18826&quot;&gt;&lt;property id=&quot;20148&quot; value=&quot;5&quot;/&gt;&lt;property id=&quot;20300&quot; value=&quot;Slide 89 - &amp;quot;Amebiasis&amp;quot;&quot;/&gt;&lt;property id=&quot;20307&quot; value=&quot;423&quot;/&gt;&lt;/object&gt;&lt;object type=&quot;3&quot; unique_id=&quot;18827&quot;&gt;&lt;property id=&quot;20148&quot; value=&quot;5&quot;/&gt;&lt;property id=&quot;20300&quot; value=&quot;Slide 90 - &amp;quot;Amebiasis&amp;quot;&quot;/&gt;&lt;property id=&quot;20307&quot; value=&quot;424&quot;/&gt;&lt;/object&gt;&lt;object type=&quot;3&quot; unique_id=&quot;18828&quot;&gt;&lt;property id=&quot;20148&quot; value=&quot;5&quot;/&gt;&lt;property id=&quot;20300&quot; value=&quot;Slide 91 - &amp;quot;Amebiasis&amp;quot;&quot;/&gt;&lt;property id=&quot;20307&quot; value=&quot;425&quot;/&gt;&lt;/object&gt;&lt;object type=&quot;3&quot; unique_id=&quot;18829&quot;&gt;&lt;property id=&quot;20148&quot; value=&quot;5&quot;/&gt;&lt;property id=&quot;20300&quot; value=&quot;Slide 92 - &amp;quot;Amebiasis&amp;quot;&quot;/&gt;&lt;property id=&quot;20307&quot; value=&quot;442&quot;/&gt;&lt;/object&gt;&lt;/object&gt;&lt;/object&gt;&lt;/database&gt;"/>
</p:tagLst>
</file>

<file path=ppt/theme/theme1.xml><?xml version="1.0" encoding="utf-8"?>
<a:theme xmlns:a="http://schemas.openxmlformats.org/drawingml/2006/main" name="Microbiology">
  <a:themeElements>
    <a:clrScheme name="Custom 50">
      <a:dk1>
        <a:sysClr val="windowText" lastClr="000000"/>
      </a:dk1>
      <a:lt1>
        <a:srgbClr val="000000"/>
      </a:lt1>
      <a:dk2>
        <a:srgbClr val="1F497D"/>
      </a:dk2>
      <a:lt2>
        <a:srgbClr val="00467C"/>
      </a:lt2>
      <a:accent1>
        <a:srgbClr val="008F9E"/>
      </a:accent1>
      <a:accent2>
        <a:srgbClr val="007656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5C6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Microbiology</Template>
  <TotalTime>251</TotalTime>
  <Words>3101</Words>
  <Application>Microsoft Office PowerPoint</Application>
  <PresentationFormat>On-screen Show (4:3)</PresentationFormat>
  <Paragraphs>647</Paragraphs>
  <Slides>97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Microbiology</vt:lpstr>
      <vt:lpstr>Digestive System Infections</vt:lpstr>
      <vt:lpstr>PowerPoint Presentation</vt:lpstr>
      <vt:lpstr>Digestive System Infections</vt:lpstr>
      <vt:lpstr>Normal Microbiota</vt:lpstr>
      <vt:lpstr>Normal Microbiota</vt:lpstr>
      <vt:lpstr>Normal Microbiota</vt:lpstr>
      <vt:lpstr>PowerPoint Presentation</vt:lpstr>
      <vt:lpstr>Bacterial Disease of the  Upper Digestive Tract</vt:lpstr>
      <vt:lpstr>Dental Caries</vt:lpstr>
      <vt:lpstr>Dental Caries</vt:lpstr>
      <vt:lpstr>Dental Caries</vt:lpstr>
      <vt:lpstr>Dental Caries</vt:lpstr>
      <vt:lpstr>Dental Caries</vt:lpstr>
      <vt:lpstr>PowerPoint Presentation</vt:lpstr>
      <vt:lpstr>Periodontal Disease</vt:lpstr>
      <vt:lpstr>Periodontal Disease</vt:lpstr>
      <vt:lpstr>Periodontal Disease</vt:lpstr>
      <vt:lpstr>Trench Mouth</vt:lpstr>
      <vt:lpstr>PowerPoint Presentation</vt:lpstr>
      <vt:lpstr>Trench Mouth</vt:lpstr>
      <vt:lpstr>Trench Mouth</vt:lpstr>
      <vt:lpstr>Trench Mouth</vt:lpstr>
      <vt:lpstr>Trench Mouth</vt:lpstr>
      <vt:lpstr>PowerPoint Presentation</vt:lpstr>
      <vt:lpstr>Helicobacter pylori Gastritis</vt:lpstr>
      <vt:lpstr>Helicobacter pylori Gastritis</vt:lpstr>
      <vt:lpstr>Helicobacter pylori Gastritis</vt:lpstr>
      <vt:lpstr>Helicobacter pylori Gastritis</vt:lpstr>
      <vt:lpstr>Helicobacter pylori Gastritis</vt:lpstr>
      <vt:lpstr>Benign Gastric Ulcer</vt:lpstr>
      <vt:lpstr>Deep Gastric Ulcer</vt:lpstr>
      <vt:lpstr>Herpes Simplex</vt:lpstr>
      <vt:lpstr>Herpes Simplex</vt:lpstr>
      <vt:lpstr>Herpes Simplex</vt:lpstr>
      <vt:lpstr>Herpes Simplex</vt:lpstr>
      <vt:lpstr>Herpes Simplex</vt:lpstr>
      <vt:lpstr>Herpes Simplex</vt:lpstr>
      <vt:lpstr>PowerPoint Presentation</vt:lpstr>
      <vt:lpstr>Herpes Simplex</vt:lpstr>
      <vt:lpstr>Cholera</vt:lpstr>
      <vt:lpstr>Cholera</vt:lpstr>
      <vt:lpstr>Cholera</vt:lpstr>
      <vt:lpstr>Cholera</vt:lpstr>
      <vt:lpstr>Cholera</vt:lpstr>
      <vt:lpstr>Cholera</vt:lpstr>
      <vt:lpstr>Cholera</vt:lpstr>
      <vt:lpstr>Shigellosis</vt:lpstr>
      <vt:lpstr>Shigellosis</vt:lpstr>
      <vt:lpstr>Shigellosis</vt:lpstr>
      <vt:lpstr>Shigellosis</vt:lpstr>
      <vt:lpstr>Shigellosis</vt:lpstr>
      <vt:lpstr>Shigellosis</vt:lpstr>
      <vt:lpstr>Escherichia coli Gastroenteritis</vt:lpstr>
      <vt:lpstr>Escherichia coli Gastroenteritis</vt:lpstr>
      <vt:lpstr>Escherichia coli Gastroenteritis</vt:lpstr>
      <vt:lpstr>Escherichia coli Gastroenteritis</vt:lpstr>
      <vt:lpstr>Escherichia coli Gastroenteritis</vt:lpstr>
      <vt:lpstr>Salmonellosis</vt:lpstr>
      <vt:lpstr>Salmonellosis</vt:lpstr>
      <vt:lpstr>Salmonellosis</vt:lpstr>
      <vt:lpstr>Salmonellosis</vt:lpstr>
      <vt:lpstr>Salmonellosis</vt:lpstr>
      <vt:lpstr>Salmonellosis</vt:lpstr>
      <vt:lpstr>Campylobacteriosis</vt:lpstr>
      <vt:lpstr>Campylobacteriosis</vt:lpstr>
      <vt:lpstr>Campylobacteriosis</vt:lpstr>
      <vt:lpstr>Campylobacteriosis</vt:lpstr>
      <vt:lpstr>Campylobacteriosis</vt:lpstr>
      <vt:lpstr>Campylobacteriosis</vt:lpstr>
      <vt:lpstr>Hepatitis A</vt:lpstr>
      <vt:lpstr>Hepatitis A</vt:lpstr>
      <vt:lpstr>Hepatitis A</vt:lpstr>
      <vt:lpstr>Hepatitis A</vt:lpstr>
      <vt:lpstr>Hepatitis A</vt:lpstr>
      <vt:lpstr>Hepatitis B</vt:lpstr>
      <vt:lpstr>Hepatitis B</vt:lpstr>
      <vt:lpstr>Hepatitis B</vt:lpstr>
      <vt:lpstr>Hepatitis B</vt:lpstr>
      <vt:lpstr>Hepatitis B</vt:lpstr>
      <vt:lpstr>Hepatitis B</vt:lpstr>
      <vt:lpstr>Hepatitis C</vt:lpstr>
      <vt:lpstr>Hepatitis C</vt:lpstr>
      <vt:lpstr>Hepatitis C</vt:lpstr>
      <vt:lpstr>Hepatitis C</vt:lpstr>
      <vt:lpstr>Hepatitis C</vt:lpstr>
      <vt:lpstr>Giardiasis</vt:lpstr>
      <vt:lpstr>Giardiasis</vt:lpstr>
      <vt:lpstr>Giardiasis</vt:lpstr>
      <vt:lpstr>Giardiasis</vt:lpstr>
      <vt:lpstr>Giardiasis</vt:lpstr>
      <vt:lpstr>PowerPoint Presentation</vt:lpstr>
      <vt:lpstr>Giardiasis</vt:lpstr>
      <vt:lpstr>Amebiasis</vt:lpstr>
      <vt:lpstr>Amebiasis</vt:lpstr>
      <vt:lpstr>PowerPoint Presentation</vt:lpstr>
      <vt:lpstr>Amebiasis</vt:lpstr>
      <vt:lpstr>Amebiasis</vt:lpstr>
    </vt:vector>
  </TitlesOfParts>
  <Company>Kim Koetz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</dc:creator>
  <cp:lastModifiedBy>Mumaugh Laptop</cp:lastModifiedBy>
  <cp:revision>45</cp:revision>
  <dcterms:modified xsi:type="dcterms:W3CDTF">2013-04-01T00:37:15Z</dcterms:modified>
</cp:coreProperties>
</file>